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76" r:id="rId3"/>
    <p:sldId id="277" r:id="rId4"/>
    <p:sldId id="278" r:id="rId5"/>
    <p:sldId id="280" r:id="rId6"/>
    <p:sldId id="279" r:id="rId7"/>
    <p:sldId id="281" r:id="rId8"/>
    <p:sldId id="282" r:id="rId9"/>
    <p:sldId id="271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9" r:id="rId20"/>
    <p:sldId id="300" r:id="rId21"/>
    <p:sldId id="301" r:id="rId22"/>
    <p:sldId id="292" r:id="rId23"/>
    <p:sldId id="293" r:id="rId24"/>
    <p:sldId id="294" r:id="rId25"/>
    <p:sldId id="296" r:id="rId26"/>
    <p:sldId id="295" r:id="rId27"/>
    <p:sldId id="297" r:id="rId28"/>
    <p:sldId id="298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11" r:id="rId48"/>
    <p:sldId id="321" r:id="rId49"/>
    <p:sldId id="322" r:id="rId50"/>
    <p:sldId id="323" r:id="rId51"/>
    <p:sldId id="325" r:id="rId52"/>
    <p:sldId id="327" r:id="rId53"/>
    <p:sldId id="328" r:id="rId54"/>
    <p:sldId id="329" r:id="rId55"/>
    <p:sldId id="326" r:id="rId56"/>
    <p:sldId id="324" r:id="rId57"/>
    <p:sldId id="330" r:id="rId58"/>
    <p:sldId id="331" r:id="rId59"/>
    <p:sldId id="335" r:id="rId60"/>
    <p:sldId id="336" r:id="rId61"/>
    <p:sldId id="337" r:id="rId62"/>
    <p:sldId id="332" r:id="rId63"/>
    <p:sldId id="333" r:id="rId64"/>
    <p:sldId id="334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649A-4029-4651-93E4-47186219062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F3B9-3220-472A-86DC-ACB64E05A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F3B9-3220-472A-86DC-ACB64E05AC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-apple-system"/>
              </a:rPr>
              <a:t>API el</a:t>
            </a:r>
            <a:r>
              <a:rPr lang="az-Latn-AZ">
                <a:latin typeface="-apple-system"/>
              </a:rPr>
              <a:t>ə bir texnologiyadır ki, onunla JSON formatında olan dataları verilənlər bazasından çağıraraq həm veb saytlara həmdə mobil tətbiqlərə və.s göndərmək olur.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FAE2-C2CC-DB0A-D7C9-FD9C27B4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01" y="1361308"/>
            <a:ext cx="10564699" cy="5496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C9F6-9C20-21FE-4A28-51907713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42D5E-6E25-F551-7C07-26814449D7D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Sorğu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Cavablar</a:t>
            </a:r>
            <a:r>
              <a:rPr lang="az-Latn-AZ">
                <a:latin typeface="-apple-system"/>
              </a:rPr>
              <a:t> üçün Postman proqramından istifadə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6D859-C9B1-7547-E2B6-8D6D027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17" y="837360"/>
            <a:ext cx="9907383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7FE6-B0D9-88DB-EE86-73CD70A1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C8003D-862C-9E45-EA0F-ECE59029E863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Dataları göndərərkən, POSTMAN proqramında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FORM-DATA</a:t>
            </a:r>
            <a:r>
              <a:rPr lang="az-Latn-AZ">
                <a:latin typeface="-apple-system"/>
              </a:rPr>
              <a:t> adlı bölməyə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 </a:t>
            </a:r>
            <a:r>
              <a:rPr lang="az-Latn-AZ" b="1">
                <a:latin typeface="-apple-system"/>
              </a:rPr>
              <a:t>name</a:t>
            </a:r>
            <a:r>
              <a:rPr lang="az-Latn-AZ">
                <a:latin typeface="-apple-system"/>
              </a:rPr>
              <a:t> atributlarının </a:t>
            </a:r>
            <a:r>
              <a:rPr lang="az-Latn-AZ" b="1">
                <a:latin typeface="-apple-system"/>
              </a:rPr>
              <a:t>dəyərləri</a:t>
            </a:r>
            <a:r>
              <a:rPr lang="az-Latn-AZ">
                <a:latin typeface="-apple-system"/>
              </a:rPr>
              <a:t> yazılır.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Bu qayda, sadə məlumatları göndərə bilirik. Əgər FAYLLAR ( məsələn: şəkillər) göndərmək istəsək onda </a:t>
            </a:r>
            <a:r>
              <a:rPr lang="en-US" b="1">
                <a:solidFill>
                  <a:srgbClr val="0070C0"/>
                </a:solidFill>
                <a:latin typeface="-apple-system"/>
              </a:rPr>
              <a:t>RAW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bölməsindən istifadə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AE52F-3A63-F5B9-86A4-716BDF62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27" y="3790522"/>
            <a:ext cx="661127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701D-CDF4-17CA-5402-A2F7920F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67FA1E-ECB4-5DCA-66D6-7B1872BC4AA4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Göndərilən data haqqında gələn məlumat, şəkildə göstərilən qayda əks olunur. Bu status kodundan istifadə edərək, istifadəçiyə məntiqli mesajlar göstərə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50B9B-FE51-887C-97CC-6DFEFD1E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34" y="2618783"/>
            <a:ext cx="925006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1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4B3EB-EC61-8AFF-B35E-AA63B5AE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9364A4-2A0D-AAD5-532E-05EA7BADB9D9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İnternetdə APİ -lər ilə işləmək üçün istifadə edə biləcəyimiz kifayət qədər fake resurlar mövcuddur. Bunlardan ən məşhur olanı şəkildəki saytdır:  https://jsonplaceholder.typicode.com</a:t>
            </a:r>
          </a:p>
          <a:p>
            <a:endParaRPr lang="az-Latn-AZ">
              <a:latin typeface="-apple-system"/>
            </a:endParaRP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1E20-35E5-F7D6-C0D2-329512D0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21" y="1847273"/>
            <a:ext cx="8600379" cy="5010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38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2153-D81C-8688-2060-4043C20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95E5B-AFA4-14E2-FEFA-58A13361BFA1}"/>
              </a:ext>
            </a:extLst>
          </p:cNvPr>
          <p:cNvSpPr txBox="1"/>
          <p:nvPr/>
        </p:nvSpPr>
        <p:spPr>
          <a:xfrm>
            <a:off x="184727" y="83125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APİ</a:t>
            </a:r>
            <a:r>
              <a:rPr lang="az-Latn-AZ" sz="1600">
                <a:latin typeface="-apple-system"/>
              </a:rPr>
              <a:t> -ni postman proqramına yerləşdiririk və </a:t>
            </a:r>
            <a:r>
              <a:rPr lang="az-Latn-AZ" sz="1600" b="1">
                <a:latin typeface="-apple-system"/>
              </a:rPr>
              <a:t>SEND</a:t>
            </a:r>
            <a:r>
              <a:rPr lang="az-Latn-AZ" sz="1600">
                <a:latin typeface="-apple-system"/>
              </a:rPr>
              <a:t> düyməsini klikləyirik. </a:t>
            </a:r>
            <a:r>
              <a:rPr lang="az-Latn-AZ" sz="1600" b="1">
                <a:latin typeface="-apple-system"/>
              </a:rPr>
              <a:t>GET</a:t>
            </a:r>
            <a:r>
              <a:rPr lang="az-Latn-AZ" sz="1600">
                <a:latin typeface="-apple-system"/>
              </a:rPr>
              <a:t> sorğusu ilə gələn datalar </a:t>
            </a:r>
            <a:r>
              <a:rPr lang="az-Latn-AZ" sz="1600" b="1">
                <a:latin typeface="-apple-system"/>
              </a:rPr>
              <a:t>Body</a:t>
            </a:r>
            <a:r>
              <a:rPr lang="az-Latn-AZ" sz="1600">
                <a:latin typeface="-apple-system"/>
              </a:rPr>
              <a:t> bölməsində əks olunacaq.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81E25-3AAE-2497-577D-5A98057D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03"/>
            <a:ext cx="12192000" cy="63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7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D2F6-0368-9AE1-1E38-1DD2D2BD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963EE9-193C-EACB-3F4F-573BCA0B992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Burada da GET sorğusu və postun identifikatorundan istifadə edərək, tək bir datanı çağırırıq.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FFD4-99BD-FA8E-6960-9F78EF28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2061"/>
            <a:ext cx="12192000" cy="51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BE17-4C67-DA6D-F823-D8295A0E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D2D5C-2974-605D-A51F-64DE5C5484EA}"/>
              </a:ext>
            </a:extLst>
          </p:cNvPr>
          <p:cNvSpPr txBox="1"/>
          <p:nvPr/>
        </p:nvSpPr>
        <p:spPr>
          <a:xfrm>
            <a:off x="101600" y="189408"/>
            <a:ext cx="118225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2 fərqli qovluq yaradacağıq. </a:t>
            </a:r>
          </a:p>
          <a:p>
            <a:endParaRPr lang="az-Latn-AZ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1cisində sadəcə front olacaq.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2cisində isə server ilə işləyən APİ-nin yaradılmasında istifadə edəcəyimiz backend.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isə, bu APİ -ni front -da çağıraraq əldə edəcəyimiz dataları şablonda əks etdirəcəyik.</a:t>
            </a:r>
            <a:endParaRPr lang="en-US">
              <a:latin typeface="-apple-system"/>
            </a:endParaRP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Ilk </a:t>
            </a:r>
            <a:r>
              <a:rPr lang="az-Latn-AZ">
                <a:latin typeface="-apple-system"/>
              </a:rPr>
              <a:t>öncə </a:t>
            </a:r>
            <a:r>
              <a:rPr lang="az-Latn-AZ" b="1">
                <a:latin typeface="-apple-system"/>
              </a:rPr>
              <a:t>Jsonplaceholder</a:t>
            </a:r>
            <a:r>
              <a:rPr lang="az-Latn-AZ">
                <a:latin typeface="-apple-system"/>
              </a:rPr>
              <a:t> api-sini istifadə edərək dataları şablonda göstərək. Sonra isə öz api-mizi yazaq.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CE74-101A-0B47-03E7-AF4332E8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8494"/>
            <a:ext cx="12192000" cy="36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5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DEA8-0668-D485-1668-C32A3EAD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7DE18-C9CC-8B45-A532-2A9BA3C69E8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7C7AD-F254-CB44-13D8-320D1B91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232"/>
            <a:ext cx="12192000" cy="3721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8B79-F1C4-6FBC-DAC5-D17C773CC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288C78-4680-4ADA-ECFA-25128E556EB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Backend üçün DB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1FBAB-2D92-E4DA-E3A2-3AE789C2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18" y="2637836"/>
            <a:ext cx="954538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A0E-966D-4D4E-53E0-BCAF571A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09337-B441-B3A9-854E-DCEAE3DFC24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Cədvəlin adı POSTS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CF776-1A32-05F0-D038-FB956A7C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89" y="2856942"/>
            <a:ext cx="742101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7515-6111-8F2C-D1DC-3E01BE35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ABEB17-A1C8-DF86-7D1A-B2FC276589D3}"/>
              </a:ext>
            </a:extLst>
          </p:cNvPr>
          <p:cNvSpPr txBox="1"/>
          <p:nvPr/>
        </p:nvSpPr>
        <p:spPr>
          <a:xfrm>
            <a:off x="203200" y="207881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JSON formatı, </a:t>
            </a:r>
            <a:r>
              <a:rPr lang="az-Latn-AZ" b="1">
                <a:latin typeface="-apple-system"/>
              </a:rPr>
              <a:t>string tipində </a:t>
            </a:r>
            <a:r>
              <a:rPr lang="az-Latn-AZ">
                <a:latin typeface="-apple-system"/>
              </a:rPr>
              <a:t>olan ancaq </a:t>
            </a:r>
            <a:r>
              <a:rPr lang="az-Latn-AZ" b="1">
                <a:latin typeface="-apple-system"/>
              </a:rPr>
              <a:t>obyektlər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arraylar</a:t>
            </a:r>
            <a:r>
              <a:rPr lang="en-US" b="1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 içində ki obyektlər</a:t>
            </a:r>
            <a:r>
              <a:rPr lang="az-Latn-AZ">
                <a:latin typeface="-apple-system"/>
              </a:rPr>
              <a:t> </a:t>
            </a:r>
            <a:r>
              <a:rPr lang="en-US">
                <a:latin typeface="-apple-system"/>
              </a:rPr>
              <a:t>v</a:t>
            </a:r>
            <a:r>
              <a:rPr lang="az-Latn-AZ">
                <a:latin typeface="-apple-system"/>
              </a:rPr>
              <a:t>ə.s</a:t>
            </a:r>
            <a:r>
              <a:rPr lang="az-Latn-AZ" b="1">
                <a:latin typeface="-apple-system"/>
              </a:rPr>
              <a:t> </a:t>
            </a:r>
            <a:r>
              <a:rPr lang="az-Latn-AZ">
                <a:latin typeface="-apple-system"/>
              </a:rPr>
              <a:t>kimi yazılan formatdır. JSON dataları əldə edildikdən sonra frontend şablonunda həmin dataları əks etdirə bilirik.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5A6A-E667-5126-B214-827AADDE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46" y="1789993"/>
            <a:ext cx="10202699" cy="5068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2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64DD-5BA7-26B8-CF1D-1B1573FB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0A4F29-9EFC-60AD-8B50-13DEBEC7B0C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 adları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C67F7-CA04-DACD-358C-25B869C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598"/>
            <a:ext cx="12192000" cy="43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A7B-9647-ABEF-F2FC-B81A7801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DCA151-7F58-AC95-5CE9-F6CD3CD0A93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3F5C3-904D-AD85-292A-981E1207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2" y="0"/>
            <a:ext cx="985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2FEE-0610-289B-8AEE-9AF1B302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D3CF9E-0A1E-FA21-40CA-9B8B9250B2D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Manual </a:t>
            </a:r>
            <a:r>
              <a:rPr lang="az-Latn-AZ">
                <a:latin typeface="-apple-system"/>
              </a:rPr>
              <a:t>əlavə edilən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25BAB-62E7-03C3-5BE2-D83C7B5D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64" y="960548"/>
            <a:ext cx="10982036" cy="58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5E15-DBFA-A268-5FDB-D1123F8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C3ACC9-761D-8CB2-FF8D-626E30841EA8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</a:t>
            </a:r>
            <a:r>
              <a:rPr lang="az-Latn-AZ" b="1">
                <a:latin typeface="-apple-system"/>
              </a:rPr>
              <a:t>Backend</a:t>
            </a:r>
            <a:r>
              <a:rPr lang="az-Latn-AZ">
                <a:latin typeface="-apple-system"/>
              </a:rPr>
              <a:t> üçün </a:t>
            </a:r>
            <a:r>
              <a:rPr lang="az-Latn-AZ" b="1">
                <a:latin typeface="-apple-system"/>
              </a:rPr>
              <a:t>APİ</a:t>
            </a:r>
            <a:r>
              <a:rPr lang="az-Latn-AZ">
                <a:latin typeface="-apple-system"/>
              </a:rPr>
              <a:t> adında </a:t>
            </a:r>
            <a:r>
              <a:rPr lang="az-Latn-AZ" b="1">
                <a:latin typeface="-apple-system"/>
              </a:rPr>
              <a:t>qolvuq</a:t>
            </a:r>
            <a:r>
              <a:rPr lang="az-Latn-AZ">
                <a:latin typeface="-apple-system"/>
              </a:rPr>
              <a:t> yaradırıq.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bu qovluq içində başlanğıc olaraq </a:t>
            </a:r>
            <a:r>
              <a:rPr lang="az-Latn-AZ" b="1">
                <a:latin typeface="-apple-system"/>
              </a:rPr>
              <a:t>connect.php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index.php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function.php </a:t>
            </a:r>
            <a:r>
              <a:rPr lang="az-Latn-AZ">
                <a:latin typeface="-apple-system"/>
              </a:rPr>
              <a:t>adında 2 fayl yaradırıq.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connect.php </a:t>
            </a:r>
            <a:r>
              <a:rPr lang="az-Latn-AZ">
                <a:latin typeface="-apple-system"/>
              </a:rPr>
              <a:t>faylını,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-sə </a:t>
            </a:r>
            <a:r>
              <a:rPr lang="az-Latn-AZ" b="1">
                <a:latin typeface="-apple-system"/>
              </a:rPr>
              <a:t>qoşulmaq</a:t>
            </a:r>
            <a:r>
              <a:rPr lang="az-Latn-AZ">
                <a:latin typeface="-apple-system"/>
              </a:rPr>
              <a:t> üçün istifadə edəcəyik.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37911-3F89-47C0-7832-E1275242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2760"/>
            <a:ext cx="12192000" cy="1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65C2-FCEE-5E7F-4881-B59BCE16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F5C5EA-A885-922A-418F-B91ECF2EDB89}"/>
              </a:ext>
            </a:extLst>
          </p:cNvPr>
          <p:cNvSpPr txBox="1"/>
          <p:nvPr/>
        </p:nvSpPr>
        <p:spPr>
          <a:xfrm>
            <a:off x="203200" y="244826"/>
            <a:ext cx="118225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index.php </a:t>
            </a:r>
            <a:r>
              <a:rPr lang="en-US" sz="1600">
                <a:latin typeface="-apple-system"/>
              </a:rPr>
              <a:t>fayl</a:t>
            </a:r>
            <a:r>
              <a:rPr lang="az-Latn-AZ" sz="1600">
                <a:latin typeface="-apple-system"/>
              </a:rPr>
              <a:t>ında isə </a:t>
            </a:r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çağırıb istifadə edəcəyik. 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da, </a:t>
            </a:r>
            <a:r>
              <a:rPr lang="az-Latn-AZ" sz="1600" b="1">
                <a:latin typeface="-apple-system"/>
              </a:rPr>
              <a:t>function.php</a:t>
            </a:r>
            <a:r>
              <a:rPr lang="az-Latn-AZ" sz="1600">
                <a:latin typeface="-apple-system"/>
              </a:rPr>
              <a:t> faylında yerləşdirəcəyik.</a:t>
            </a:r>
            <a:endParaRPr lang="en-US" sz="1600">
              <a:latin typeface="-apple-system"/>
            </a:endParaRPr>
          </a:p>
          <a:p>
            <a:endParaRPr lang="en-US" sz="160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>
                <a:latin typeface="-apple-system"/>
              </a:rPr>
              <a:t>Burada </a:t>
            </a:r>
            <a:r>
              <a:rPr lang="az-Latn-AZ" sz="1600" b="1">
                <a:latin typeface="-apple-system"/>
              </a:rPr>
              <a:t>function.php </a:t>
            </a:r>
            <a:r>
              <a:rPr lang="az-Latn-AZ" sz="1600">
                <a:latin typeface="-apple-system"/>
              </a:rPr>
              <a:t>faylını yaradırıq. Hələki içi boşdu.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qoşulmaq üçün </a:t>
            </a:r>
            <a:r>
              <a:rPr lang="az-Latn-AZ" sz="1600" b="1">
                <a:latin typeface="-apple-system"/>
              </a:rPr>
              <a:t>connect.php </a:t>
            </a:r>
            <a:r>
              <a:rPr lang="az-Latn-AZ" sz="1600">
                <a:latin typeface="-apple-system"/>
              </a:rPr>
              <a:t>faylını daxil edirik.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mysqli_query() </a:t>
            </a:r>
            <a:r>
              <a:rPr lang="az-Latn-AZ" sz="1600">
                <a:latin typeface="-apple-system"/>
              </a:rPr>
              <a:t>metodu ilə </a:t>
            </a: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sorğu göndəririk və qayıdan nəticəni </a:t>
            </a:r>
            <a:r>
              <a:rPr lang="az-Latn-AZ" sz="1600" b="1">
                <a:latin typeface="-apple-system"/>
              </a:rPr>
              <a:t>print</a:t>
            </a:r>
            <a:r>
              <a:rPr lang="az-Latn-AZ" sz="1600">
                <a:latin typeface="-apple-system"/>
              </a:rPr>
              <a:t> edirik.</a:t>
            </a:r>
          </a:p>
          <a:p>
            <a:endParaRPr lang="az-Latn-AZ" sz="1600">
              <a:latin typeface="-apple-system"/>
            </a:endParaRPr>
          </a:p>
          <a:p>
            <a:endParaRPr lang="az-Latn-AZ" sz="1600"/>
          </a:p>
          <a:p>
            <a:r>
              <a:rPr lang="az-Latn-AZ" sz="1600"/>
              <a:t>Nəticəni isə, həm </a:t>
            </a:r>
            <a:r>
              <a:rPr lang="az-Latn-AZ" sz="1600" b="1">
                <a:solidFill>
                  <a:srgbClr val="0070C0"/>
                </a:solidFill>
              </a:rPr>
              <a:t>brazuerdə</a:t>
            </a:r>
            <a:r>
              <a:rPr lang="az-Latn-AZ" sz="1600"/>
              <a:t> həmdə </a:t>
            </a:r>
            <a:r>
              <a:rPr lang="az-Latn-AZ" sz="1600" b="1">
                <a:solidFill>
                  <a:srgbClr val="0070C0"/>
                </a:solidFill>
              </a:rPr>
              <a:t>postman</a:t>
            </a:r>
            <a:r>
              <a:rPr lang="az-Latn-AZ" sz="1600"/>
              <a:t> proqramında görüntüləmək mümkündür. Geri qayıdan </a:t>
            </a:r>
            <a:r>
              <a:rPr lang="az-Latn-AZ" sz="1600" b="1"/>
              <a:t>ARRAY</a:t>
            </a:r>
            <a:r>
              <a:rPr lang="az-Latn-AZ" sz="1600"/>
              <a:t> içində, istifadəyə yararlı </a:t>
            </a:r>
            <a:r>
              <a:rPr lang="az-Latn-AZ" sz="1600" b="1"/>
              <a:t>PHP</a:t>
            </a:r>
            <a:r>
              <a:rPr lang="az-Latn-AZ" sz="1600"/>
              <a:t> kodları yerləşməkdədir. Məsələn </a:t>
            </a:r>
            <a:r>
              <a:rPr lang="az-Latn-AZ" sz="1600" b="1"/>
              <a:t>DB</a:t>
            </a:r>
            <a:r>
              <a:rPr lang="az-Latn-AZ" sz="1600"/>
              <a:t> -də, 2 dənə data olduğu üçün </a:t>
            </a:r>
            <a:r>
              <a:rPr lang="az-Latn-AZ" sz="1600" b="1">
                <a:solidFill>
                  <a:srgbClr val="00B050"/>
                </a:solidFill>
              </a:rPr>
              <a:t>num_</a:t>
            </a:r>
            <a:r>
              <a:rPr lang="en-US" sz="1600" b="1">
                <a:solidFill>
                  <a:srgbClr val="00B050"/>
                </a:solidFill>
              </a:rPr>
              <a:t>rows </a:t>
            </a:r>
            <a:r>
              <a:rPr lang="az-Latn-AZ" sz="1600"/>
              <a:t>yazılan hissədə </a:t>
            </a:r>
            <a:r>
              <a:rPr lang="az-Latn-AZ" sz="1600" b="1"/>
              <a:t>2</a:t>
            </a:r>
            <a:r>
              <a:rPr lang="az-Latn-AZ" sz="1600"/>
              <a:t> ədədini görürük. Bu cür kodlarla deyə bilərik ki, əgər </a:t>
            </a:r>
            <a:r>
              <a:rPr lang="az-Latn-AZ" sz="1600" b="1"/>
              <a:t>DB</a:t>
            </a:r>
            <a:r>
              <a:rPr lang="az-Latn-AZ" sz="1600"/>
              <a:t> -də </a:t>
            </a:r>
            <a:r>
              <a:rPr lang="az-Latn-AZ" sz="1600" b="1"/>
              <a:t>POSTS</a:t>
            </a:r>
            <a:r>
              <a:rPr lang="az-Latn-AZ" sz="1600"/>
              <a:t> cədvəlində 0 ( </a:t>
            </a:r>
            <a:r>
              <a:rPr lang="az-Latn-AZ" sz="1600" b="1"/>
              <a:t>sıfırdan</a:t>
            </a:r>
            <a:r>
              <a:rPr lang="az-Latn-AZ" sz="1600"/>
              <a:t> ) çox data varsa onda dataları göstər əks halda `</a:t>
            </a:r>
            <a:r>
              <a:rPr lang="az-Latn-AZ" sz="1600" b="1"/>
              <a:t>data yoxdur</a:t>
            </a:r>
            <a:r>
              <a:rPr lang="az-Latn-AZ" sz="1600"/>
              <a:t>` mesajı çap et.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A5A4E-3D5E-906A-6A82-B1B0E228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82" y="0"/>
            <a:ext cx="5875118" cy="192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FD99E-A561-EFCF-B2F7-3D2946D7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5" y="3856338"/>
            <a:ext cx="9023926" cy="3001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8AC9-3EFF-7009-1522-024973CF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CE104B-5DA1-399C-AD2D-20F401F76A82}"/>
              </a:ext>
            </a:extLst>
          </p:cNvPr>
          <p:cNvSpPr txBox="1"/>
          <p:nvPr/>
        </p:nvSpPr>
        <p:spPr>
          <a:xfrm>
            <a:off x="203200" y="244826"/>
            <a:ext cx="118225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-apple-system"/>
              </a:rPr>
              <a:t>mysqli_fetch_assoc() </a:t>
            </a:r>
            <a:r>
              <a:rPr lang="az-Latn-AZ">
                <a:latin typeface="-apple-system"/>
              </a:rPr>
              <a:t>funksiyası ilə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-dəki </a:t>
            </a:r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cədvəlini çağırırq. Həmin datalar bizə ARRAY içində gəlir.</a:t>
            </a: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Array kimi gələn dataları, başqa bir Array yaradaraq onun içində yerləşdiririk.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EAE6D-5043-F87E-9606-7AC0A13E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43"/>
            <a:ext cx="5235779" cy="182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55667-66DF-78BC-AFD7-43A9EA51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6958"/>
            <a:ext cx="5235779" cy="230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F4752-A6F0-B7E5-17ED-E177DACF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90" y="747643"/>
            <a:ext cx="4054765" cy="1822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1A5CB-BF3B-A99F-8486-706D0D7E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002" y="4556958"/>
            <a:ext cx="6163743" cy="23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A-3CA7-E9CD-F85F-F27B31D86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D375C-FC6C-EA6C-C4C9-D081B878C798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Arrayı, JSON formatına çevirmək üçün </a:t>
            </a:r>
            <a:r>
              <a:rPr lang="az-Latn-AZ" b="1">
                <a:solidFill>
                  <a:srgbClr val="FF0000"/>
                </a:solidFill>
              </a:rPr>
              <a:t>json_encode() </a:t>
            </a:r>
            <a:r>
              <a:rPr lang="az-Latn-AZ"/>
              <a:t>metodundan istifadə edirik. </a:t>
            </a:r>
          </a:p>
          <a:p>
            <a:endParaRPr lang="az-Latn-AZ"/>
          </a:p>
          <a:p>
            <a:r>
              <a:rPr lang="az-Latn-AZ" b="1"/>
              <a:t>Ancaq</a:t>
            </a:r>
            <a:r>
              <a:rPr lang="az-Latn-AZ"/>
              <a:t> postmanda həmin dataların </a:t>
            </a:r>
            <a:r>
              <a:rPr lang="az-Latn-AZ" b="1">
                <a:solidFill>
                  <a:srgbClr val="0070C0"/>
                </a:solidFill>
              </a:rPr>
              <a:t>html</a:t>
            </a:r>
            <a:r>
              <a:rPr lang="en-US" b="1">
                <a:solidFill>
                  <a:srgbClr val="0070C0"/>
                </a:solidFill>
              </a:rPr>
              <a:t>/text </a:t>
            </a:r>
            <a:r>
              <a:rPr lang="az-Latn-AZ"/>
              <a:t>formatında deyildə </a:t>
            </a:r>
            <a:r>
              <a:rPr lang="az-Latn-AZ" b="1">
                <a:solidFill>
                  <a:srgbClr val="0070C0"/>
                </a:solidFill>
              </a:rPr>
              <a:t>json</a:t>
            </a:r>
            <a:r>
              <a:rPr lang="az-Latn-AZ"/>
              <a:t> kimi görünməməsi üçün </a:t>
            </a:r>
            <a:r>
              <a:rPr lang="az-Latn-AZ" b="1">
                <a:solidFill>
                  <a:srgbClr val="FF0000"/>
                </a:solidFill>
              </a:rPr>
              <a:t>header() </a:t>
            </a:r>
            <a:r>
              <a:rPr lang="az-Latn-AZ"/>
              <a:t>metodundan istifadə etməliyik.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2E59B-BF58-EC90-977F-B7A99B84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700"/>
            <a:ext cx="5153891" cy="269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ACBEE-0BFE-2D76-05E0-9A2B76C0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90" y="4064000"/>
            <a:ext cx="691668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95AB-5424-75F4-83DF-1D5C4926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29BB6D-54FC-5D28-55F2-E69601EA2E2E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Postman proqramında,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sahəsində dataları əldə etmək üçün belə yazdıq: </a:t>
            </a:r>
            <a:r>
              <a:rPr lang="en-US" b="1" u="sng">
                <a:solidFill>
                  <a:srgbClr val="00B0F0"/>
                </a:solidFill>
              </a:rPr>
              <a:t>http://localhost/reST-API/api/index.php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  <a:p>
            <a:r>
              <a:rPr lang="az-Latn-AZ"/>
              <a:t>Bu cürdə yazsaq həmin dataları əldə edə bilərdik: </a:t>
            </a:r>
            <a:r>
              <a:rPr lang="en-US" b="1" u="sng">
                <a:solidFill>
                  <a:srgbClr val="00B0F0"/>
                </a:solidFill>
              </a:rPr>
              <a:t>http://localhost/reST-API/api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F639-9CA7-9F7E-23E7-E4815E1E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004157"/>
            <a:ext cx="12192000" cy="48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4437-E0BF-3C08-4530-C1ADF33E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46BC5A-5D2C-47D3-DA22-70651AF15FA1}"/>
              </a:ext>
            </a:extLst>
          </p:cNvPr>
          <p:cNvSpPr txBox="1"/>
          <p:nvPr/>
        </p:nvSpPr>
        <p:spPr>
          <a:xfrm>
            <a:off x="203200" y="244826"/>
            <a:ext cx="1182254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</a:t>
            </a:r>
            <a:r>
              <a:rPr lang="az-Latn-AZ" sz="1600" b="1"/>
              <a:t>POSTS</a:t>
            </a:r>
            <a:r>
              <a:rPr lang="az-Latn-AZ" sz="1600"/>
              <a:t> cədvəlindəki dataları əldə ediriksə, yaxşı olardı ki, </a:t>
            </a:r>
            <a:r>
              <a:rPr lang="az-Latn-AZ" sz="1600" b="1"/>
              <a:t>URL</a:t>
            </a:r>
            <a:r>
              <a:rPr lang="az-Latn-AZ" sz="1600"/>
              <a:t> -də buna uyğun olsun: </a:t>
            </a:r>
            <a:r>
              <a:rPr lang="en-US" b="1" u="sng">
                <a:solidFill>
                  <a:srgbClr val="00B0F0"/>
                </a:solidFill>
              </a:rPr>
              <a:t>http://localhost/reST-API/api/posts</a:t>
            </a:r>
            <a:endParaRPr lang="az-Latn-AZ" sz="1600" b="1" u="sng">
              <a:solidFill>
                <a:srgbClr val="00B0F0"/>
              </a:solidFill>
            </a:endParaRPr>
          </a:p>
          <a:p>
            <a:endParaRPr lang="az-Latn-AZ" sz="1600"/>
          </a:p>
          <a:p>
            <a:endParaRPr lang="az-Latn-AZ" sz="1600"/>
          </a:p>
          <a:p>
            <a:r>
              <a:rPr lang="az-Latn-AZ" b="1"/>
              <a:t>URL</a:t>
            </a:r>
            <a:r>
              <a:rPr lang="az-Latn-AZ"/>
              <a:t> -nin qeyd edilən kimi olması üçün </a:t>
            </a:r>
            <a:r>
              <a:rPr lang="az-Latn-AZ" b="1">
                <a:solidFill>
                  <a:srgbClr val="FF0000"/>
                </a:solidFill>
              </a:rPr>
              <a:t>.htaccess </a:t>
            </a:r>
            <a:r>
              <a:rPr lang="az-Latn-AZ"/>
              <a:t>faylından istifadə edəcəyik.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İlk olaraq bu fayl haqqında oxuyaq.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66A52-7728-6BC1-A46A-D6B32DB7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855"/>
            <a:ext cx="793543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C33DA-98FE-54FE-3435-938C902E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1A83-3639-7180-063C-B90CAFBC5F99}"/>
              </a:ext>
            </a:extLst>
          </p:cNvPr>
          <p:cNvSpPr txBox="1"/>
          <p:nvPr/>
        </p:nvSpPr>
        <p:spPr>
          <a:xfrm>
            <a:off x="203200" y="244826"/>
            <a:ext cx="118225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.htaccess </a:t>
            </a:r>
            <a:r>
              <a:rPr lang="en-US"/>
              <a:t>nədir?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.htaccess </a:t>
            </a:r>
            <a:r>
              <a:rPr lang="en-US"/>
              <a:t>(Hypertext Access) — Apache HTTP Server üçün xüsusi konfiqurasiya faylıdır.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Faylın adı nöqtə ilə başlayır (.), buna görə də UNIX/Linux sistemlərində gizli fayl sayılır.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Apache serverində hər qovluqda ola bilər və yalnız </a:t>
            </a:r>
            <a:r>
              <a:rPr lang="en-US" b="1"/>
              <a:t>həmin</a:t>
            </a:r>
            <a:r>
              <a:rPr lang="en-US"/>
              <a:t> qovluğa və onun </a:t>
            </a:r>
            <a:r>
              <a:rPr lang="en-US" b="1"/>
              <a:t>alt</a:t>
            </a:r>
            <a:r>
              <a:rPr lang="en-US"/>
              <a:t> qovluqlarına təsir göstərir.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Yəni </a:t>
            </a:r>
            <a:r>
              <a:rPr lang="en-US" b="1"/>
              <a:t>.htaccess </a:t>
            </a:r>
            <a:r>
              <a:rPr lang="en-US"/>
              <a:t>— </a:t>
            </a:r>
            <a:r>
              <a:rPr lang="az-Latn-AZ"/>
              <a:t>local</a:t>
            </a:r>
            <a:r>
              <a:rPr lang="en-US"/>
              <a:t> səviyyədə server davranışını idarə etmək üçün istifadə olunur.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F9DA-01C2-1CA7-2479-4587824D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E71D6C-A2DD-F937-D718-5A11DAB554BB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Gələn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Gedən</a:t>
            </a:r>
            <a:r>
              <a:rPr lang="az-Latn-AZ">
                <a:latin typeface="-apple-system"/>
              </a:rPr>
              <a:t> sorğular haqqındakı məlumatları brauzerdən müşahidə edə bilərik. Burada gördüyümüz GET metodu onu ifadə edir ki, biz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haradansa data əldə edirik.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DE7F0-E904-1D48-F2CC-A54EA8D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9" y="1761414"/>
            <a:ext cx="853559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0BDA-F919-F455-9E3F-22B76CF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6863F2-0B25-D6D0-9AA4-AF20FB821D34}"/>
              </a:ext>
            </a:extLst>
          </p:cNvPr>
          <p:cNvSpPr txBox="1"/>
          <p:nvPr/>
        </p:nvSpPr>
        <p:spPr>
          <a:xfrm>
            <a:off x="184727" y="197474"/>
            <a:ext cx="11822545" cy="646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>
                <a:solidFill>
                  <a:srgbClr val="0070C0"/>
                </a:solidFill>
              </a:rPr>
              <a:t>.htaccess</a:t>
            </a:r>
            <a:r>
              <a:rPr lang="az-Latn-AZ" sz="1300" b="1">
                <a:solidFill>
                  <a:srgbClr val="0070C0"/>
                </a:solidFill>
              </a:rPr>
              <a:t> </a:t>
            </a:r>
            <a:r>
              <a:rPr lang="en-US" sz="1300"/>
              <a:t>-in məqsədi — serverin əsas konfiqurasiyasına (</a:t>
            </a:r>
            <a:r>
              <a:rPr lang="az-Latn-AZ" sz="1300"/>
              <a:t> </a:t>
            </a:r>
            <a:r>
              <a:rPr lang="en-US" sz="1300" b="1"/>
              <a:t>httpd.conf</a:t>
            </a:r>
            <a:r>
              <a:rPr lang="az-Latn-AZ" sz="1300" b="1"/>
              <a:t> </a:t>
            </a:r>
            <a:r>
              <a:rPr lang="en-US" sz="1300"/>
              <a:t>) girişin olmadığı hallarda</a:t>
            </a:r>
            <a:r>
              <a:rPr lang="az-Latn-AZ" sz="1300"/>
              <a:t> yəni, </a:t>
            </a:r>
            <a:r>
              <a:rPr lang="en-US" sz="1300"/>
              <a:t>Apache serverini əsas konfiqurasiya faylını dəyişmədən</a:t>
            </a:r>
            <a:r>
              <a:rPr lang="az-Latn-AZ" sz="1300"/>
              <a:t> </a:t>
            </a:r>
            <a:r>
              <a:rPr lang="en-US" sz="1300"/>
              <a:t> layihə səviyyəsində idarəetməni təmin etməkdir.</a:t>
            </a:r>
            <a:r>
              <a:rPr lang="az-Latn-AZ" sz="1300"/>
              <a:t> </a:t>
            </a:r>
            <a:r>
              <a:rPr lang="en-US" sz="1300"/>
              <a:t>Hosting şirkətləri istifadəçilərə </a:t>
            </a:r>
            <a:r>
              <a:rPr lang="en-US" sz="1300" b="1"/>
              <a:t>httpd.conf </a:t>
            </a:r>
            <a:r>
              <a:rPr lang="en-US" sz="1300"/>
              <a:t>faylını dəyişməyə icazə vermirlər.</a:t>
            </a:r>
            <a:r>
              <a:rPr lang="az-Latn-AZ" sz="1300"/>
              <a:t> Amma</a:t>
            </a:r>
            <a:r>
              <a:rPr lang="az-Latn-AZ" sz="1300" b="1"/>
              <a:t> .htaccess </a:t>
            </a:r>
            <a:r>
              <a:rPr lang="az-Latn-AZ" sz="1300"/>
              <a:t>vasitəsilə istifadəçi layihə səviyyəsində öz qaydalarını yaza bilir.</a:t>
            </a:r>
          </a:p>
          <a:p>
            <a:endParaRPr lang="en-US" sz="1300"/>
          </a:p>
          <a:p>
            <a:r>
              <a:rPr lang="en-US" sz="1300" b="1">
                <a:solidFill>
                  <a:srgbClr val="00B050"/>
                </a:solidFill>
              </a:rPr>
              <a:t>Yəni </a:t>
            </a:r>
            <a:r>
              <a:rPr lang="az-Latn-AZ" sz="1300" b="1">
                <a:solidFill>
                  <a:srgbClr val="00B050"/>
                </a:solidFill>
              </a:rPr>
              <a:t>bu fayl, </a:t>
            </a:r>
            <a:r>
              <a:rPr lang="en-US" sz="1300" b="1">
                <a:solidFill>
                  <a:srgbClr val="00B050"/>
                </a:solidFill>
              </a:rPr>
              <a:t>sayt sahibinə və developerə imkan verir ki</a:t>
            </a:r>
            <a:r>
              <a:rPr lang="en-US" sz="1300"/>
              <a:t>:</a:t>
            </a:r>
            <a:br>
              <a:rPr lang="en-US" sz="1300"/>
            </a:br>
            <a:endParaRPr lang="en-US" sz="1300"/>
          </a:p>
          <a:p>
            <a:r>
              <a:rPr lang="en-US" sz="1300"/>
              <a:t>1) </a:t>
            </a:r>
            <a:r>
              <a:rPr lang="en-US" sz="1300" b="1"/>
              <a:t>URL yönləndirmə və rewrite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SEO</a:t>
            </a:r>
            <a:r>
              <a:rPr lang="en-US" sz="1300"/>
              <a:t>-dostu linklər yaratmaq</a:t>
            </a:r>
            <a:r>
              <a:rPr lang="az-Latn-AZ" sz="1300"/>
              <a:t>.</a:t>
            </a:r>
            <a:endParaRPr lang="en-US" sz="13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HTTPS</a:t>
            </a:r>
            <a:r>
              <a:rPr lang="en-US" sz="1300"/>
              <a:t> və ya </a:t>
            </a:r>
            <a:r>
              <a:rPr lang="en-US" sz="1300" b="1"/>
              <a:t>www</a:t>
            </a:r>
            <a:r>
              <a:rPr lang="en-US" sz="1300"/>
              <a:t> məcburi etmək.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2) </a:t>
            </a:r>
            <a:r>
              <a:rPr lang="en-US" sz="1300" b="1"/>
              <a:t>Təhlükəsizlik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Məsələn </a:t>
            </a:r>
            <a:r>
              <a:rPr lang="en-US" sz="1300" b="1"/>
              <a:t>.env</a:t>
            </a:r>
            <a:r>
              <a:rPr lang="en-US" sz="1300"/>
              <a:t>, </a:t>
            </a:r>
            <a:r>
              <a:rPr lang="en-US" sz="1300" b="1"/>
              <a:t>.git/</a:t>
            </a:r>
            <a:r>
              <a:rPr lang="en-US" sz="1300"/>
              <a:t>, </a:t>
            </a:r>
            <a:r>
              <a:rPr lang="en-US" sz="1300" b="1"/>
              <a:t>composer.json </a:t>
            </a:r>
            <a:r>
              <a:rPr lang="en-US" sz="1300"/>
              <a:t>kimi faylları kənardan oxunmaz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Parolla qorunan qovluq yaratmaq (</a:t>
            </a:r>
            <a:r>
              <a:rPr lang="en-US" sz="1300" b="1"/>
              <a:t>htpasswd</a:t>
            </a:r>
            <a:r>
              <a:rPr lang="en-US" sz="1300"/>
              <a:t> ilə).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3) </a:t>
            </a:r>
            <a:r>
              <a:rPr lang="en-US" sz="1300" b="1"/>
              <a:t>Performans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Statik fayllara (CSS, JS, şəkil) cache müddəti təyin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Gzip / Brotli sıxılma açmaq.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4) </a:t>
            </a:r>
            <a:r>
              <a:rPr lang="en-US" sz="1300" b="1"/>
              <a:t>Giriş məhdudiyyəti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Müəyyən IP-ləri bloklamaq və ya yalnız müəyyən IP-lərə icazə vermək.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5) </a:t>
            </a:r>
            <a:r>
              <a:rPr lang="en-US" sz="1300" b="1"/>
              <a:t>Xüsusi səhifələr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404 Not Found, 403 Forbidden, 500 Internal Server Error səhifələrini fərdiləşdirmək.</a:t>
            </a:r>
            <a:endParaRPr lang="az-Latn-AZ" sz="1300"/>
          </a:p>
        </p:txBody>
      </p:sp>
    </p:spTree>
    <p:extLst>
      <p:ext uri="{BB962C8B-B14F-4D97-AF65-F5344CB8AC3E}">
        <p14:creationId xmlns:p14="http://schemas.microsoft.com/office/powerpoint/2010/main" val="77686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D963-3925-429C-EACC-928173CB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628682-8020-6162-1797-70C3E16AE170}"/>
              </a:ext>
            </a:extLst>
          </p:cNvPr>
          <p:cNvSpPr txBox="1"/>
          <p:nvPr/>
        </p:nvSpPr>
        <p:spPr>
          <a:xfrm>
            <a:off x="203200" y="244826"/>
            <a:ext cx="118225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/>
              <a:t>Ümumi məqsəd</a:t>
            </a:r>
            <a:r>
              <a:rPr lang="az-Latn-AZ" sz="1200"/>
              <a:t>: </a:t>
            </a:r>
            <a:r>
              <a:rPr lang="en-US" sz="1200"/>
              <a:t>Bu qaydalar “</a:t>
            </a:r>
            <a:r>
              <a:rPr lang="en-US" sz="1200" b="1"/>
              <a:t>clean URL</a:t>
            </a:r>
            <a:r>
              <a:rPr lang="en-US" sz="1200"/>
              <a:t>” yaratmaq üçündür. Yəni, istifadəçi</a:t>
            </a:r>
            <a:r>
              <a:rPr lang="az-Latn-AZ" sz="1200"/>
              <a:t>lər, </a:t>
            </a:r>
            <a:r>
              <a:rPr lang="en-US" sz="1200"/>
              <a:t> gözəl və SEO-dostu linklər (</a:t>
            </a:r>
            <a:r>
              <a:rPr lang="az-Latn-AZ" sz="1200"/>
              <a:t> </a:t>
            </a:r>
            <a:r>
              <a:rPr lang="en-US" sz="1200"/>
              <a:t>/about, /products/12</a:t>
            </a:r>
            <a:r>
              <a:rPr lang="az-Latn-AZ" sz="1200"/>
              <a:t> </a:t>
            </a:r>
            <a:r>
              <a:rPr lang="en-US" sz="1200"/>
              <a:t>) görə bilir, amma serverdə əslində bütün sorğular </a:t>
            </a:r>
            <a:r>
              <a:rPr lang="en-US" sz="1200" b="1"/>
              <a:t>index.php </a:t>
            </a:r>
            <a:r>
              <a:rPr lang="en-US" sz="1200"/>
              <a:t>faylına yönləndirilir.</a:t>
            </a:r>
          </a:p>
          <a:p>
            <a:pPr>
              <a:lnSpc>
                <a:spcPct val="150000"/>
              </a:lnSpc>
            </a:pPr>
            <a:br>
              <a:rPr lang="en-US" sz="1200"/>
            </a:br>
            <a:endParaRPr lang="en-US" sz="1200"/>
          </a:p>
          <a:p>
            <a:pPr>
              <a:lnSpc>
                <a:spcPct val="150000"/>
              </a:lnSpc>
            </a:pPr>
            <a:r>
              <a:rPr lang="en-US" sz="1200"/>
              <a:t>Daha sonra </a:t>
            </a:r>
            <a:r>
              <a:rPr lang="en-US" sz="1200" b="1"/>
              <a:t>index.php </a:t>
            </a:r>
            <a:r>
              <a:rPr lang="en-US" sz="1200"/>
              <a:t>daxilində </a:t>
            </a:r>
            <a:r>
              <a:rPr lang="en-US" sz="1200" b="1">
                <a:solidFill>
                  <a:srgbClr val="00B050"/>
                </a:solidFill>
              </a:rPr>
              <a:t>$_GET['q'] </a:t>
            </a:r>
            <a:r>
              <a:rPr lang="en-US" sz="1200"/>
              <a:t>dəyərinə baxaraq hansı səhifənin göstəriləcəyinə qərar verilir (routing mexanizmi).</a:t>
            </a:r>
            <a:endParaRPr lang="az-Latn-AZ" sz="1200"/>
          </a:p>
          <a:p>
            <a:endParaRPr lang="az-Latn-AZ" sz="1200"/>
          </a:p>
          <a:p>
            <a:r>
              <a:rPr lang="az-Latn-AZ" sz="1200"/>
              <a:t>Məsələn, əgər </a:t>
            </a:r>
            <a:r>
              <a:rPr lang="az-Latn-AZ" sz="1200" b="1"/>
              <a:t>URL</a:t>
            </a:r>
            <a:r>
              <a:rPr lang="az-Latn-AZ" sz="1200"/>
              <a:t> -də bu cür yazılarsa onda </a:t>
            </a:r>
            <a:r>
              <a:rPr lang="az-Latn-AZ" sz="1200" b="1">
                <a:solidFill>
                  <a:srgbClr val="FF0000"/>
                </a:solidFill>
              </a:rPr>
              <a:t>q</a:t>
            </a:r>
            <a:r>
              <a:rPr lang="az-Latn-AZ" sz="1200"/>
              <a:t> dəyəri `</a:t>
            </a:r>
            <a:r>
              <a:rPr lang="az-Latn-AZ" sz="1200" b="1">
                <a:solidFill>
                  <a:srgbClr val="0070C0"/>
                </a:solidFill>
              </a:rPr>
              <a:t>posts</a:t>
            </a:r>
            <a:r>
              <a:rPr lang="az-Latn-AZ" sz="1200"/>
              <a:t>` olacaq: </a:t>
            </a:r>
            <a:r>
              <a:rPr lang="en-US" sz="1200"/>
              <a:t> </a:t>
            </a:r>
            <a:r>
              <a:rPr lang="en-US" sz="1200" b="1" u="sng">
                <a:solidFill>
                  <a:srgbClr val="00B0F0"/>
                </a:solidFill>
              </a:rPr>
              <a:t>http://localhost/REST-API/api/posts</a:t>
            </a:r>
          </a:p>
          <a:p>
            <a:endParaRPr lang="en-US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9D7E9-9EA6-1339-99DF-E0434590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321"/>
            <a:ext cx="5975927" cy="3515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059F6-92C7-DA0A-599F-F4B4282B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0" y="3344242"/>
            <a:ext cx="5209309" cy="35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1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4FA5-2535-AE9D-A128-B8E922B7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2CDE1C-E8B8-E4FF-1779-7E5AD1481631}"/>
              </a:ext>
            </a:extLst>
          </p:cNvPr>
          <p:cNvSpPr txBox="1"/>
          <p:nvPr/>
        </p:nvSpPr>
        <p:spPr>
          <a:xfrm>
            <a:off x="184727" y="97044"/>
            <a:ext cx="840509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URL</a:t>
            </a:r>
            <a:r>
              <a:rPr lang="en-US"/>
              <a:t> -d</a:t>
            </a:r>
            <a:r>
              <a:rPr lang="az-Latn-AZ"/>
              <a:t>ən əldə etdiyimiz </a:t>
            </a:r>
            <a:r>
              <a:rPr lang="az-Latn-AZ" b="1"/>
              <a:t>dəyəri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F0"/>
                </a:solidFill>
              </a:rPr>
              <a:t>$type</a:t>
            </a:r>
            <a:r>
              <a:rPr lang="az-Latn-AZ" b="1">
                <a:solidFill>
                  <a:srgbClr val="00B0F0"/>
                </a:solidFill>
              </a:rPr>
              <a:t> </a:t>
            </a:r>
            <a:r>
              <a:rPr lang="az-Latn-AZ"/>
              <a:t>adlı hərhansısa bir </a:t>
            </a:r>
            <a:r>
              <a:rPr lang="az-Latn-AZ" b="1"/>
              <a:t>dəyişkənə</a:t>
            </a:r>
            <a:r>
              <a:rPr lang="az-Latn-AZ"/>
              <a:t> mənimsətdikdən sonra </a:t>
            </a:r>
            <a:r>
              <a:rPr lang="az-Latn-AZ" b="1">
                <a:solidFill>
                  <a:srgbClr val="00B050"/>
                </a:solidFill>
              </a:rPr>
              <a:t>İF</a:t>
            </a:r>
            <a:r>
              <a:rPr lang="az-Latn-AZ"/>
              <a:t> ilə şərt qoşaraq deyirik ki, əgər dəyər `</a:t>
            </a:r>
            <a:r>
              <a:rPr lang="az-Latn-AZ" b="1"/>
              <a:t>posts</a:t>
            </a:r>
            <a:r>
              <a:rPr lang="az-Latn-AZ"/>
              <a:t>` olarsa onda, </a:t>
            </a:r>
            <a:r>
              <a:rPr lang="az-Latn-AZ" b="1"/>
              <a:t>datalar json </a:t>
            </a:r>
            <a:r>
              <a:rPr lang="az-Latn-AZ"/>
              <a:t>olaraq ekrana </a:t>
            </a:r>
            <a:r>
              <a:rPr lang="az-Latn-AZ" b="1"/>
              <a:t>çap</a:t>
            </a:r>
            <a:r>
              <a:rPr lang="az-Latn-AZ"/>
              <a:t> edilsin.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3A641-091A-BA73-3AE5-1C2EC2EF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17" y="0"/>
            <a:ext cx="345258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D72C3-14FA-2101-83DD-A528DF0D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414"/>
            <a:ext cx="820217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E11C7-5077-EEFD-8CB9-ADD721B1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BC1E71-77AF-6819-B001-A4D314250684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</a:t>
            </a:r>
            <a:r>
              <a:rPr lang="az-Latn-AZ" b="1" i="1"/>
              <a:t>CRUD metodlarımızı </a:t>
            </a:r>
            <a:r>
              <a:rPr lang="az-Latn-AZ" b="1" i="1">
                <a:solidFill>
                  <a:srgbClr val="00B050"/>
                </a:solidFill>
              </a:rPr>
              <a:t>function.php </a:t>
            </a:r>
            <a:r>
              <a:rPr lang="az-Latn-AZ"/>
              <a:t>faylında yazıb, həmin metodların özlərini isə </a:t>
            </a:r>
            <a:r>
              <a:rPr lang="az-Latn-AZ" b="1"/>
              <a:t>index.php </a:t>
            </a:r>
            <a:r>
              <a:rPr lang="az-Latn-AZ"/>
              <a:t>faylında çağıra bilərik.</a:t>
            </a:r>
            <a:endParaRPr lang="en-US"/>
          </a:p>
          <a:p>
            <a:endParaRPr lang="en-US"/>
          </a:p>
          <a:p>
            <a:r>
              <a:rPr lang="en-US"/>
              <a:t>Ilk olaraq </a:t>
            </a:r>
            <a:r>
              <a:rPr lang="en-US" b="1"/>
              <a:t>getPosts</a:t>
            </a:r>
            <a:r>
              <a:rPr lang="az-Latn-AZ" b="1"/>
              <a:t>()</a:t>
            </a:r>
            <a:r>
              <a:rPr lang="en-US"/>
              <a:t>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B0C71-0272-6A09-C6A6-6C3870BB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8"/>
            <a:ext cx="1219200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4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893F-6B65-0DD6-B549-FAE5A72F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B1BA9B-6610-B797-DD77-DDAD05C3360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93148-0952-4623-C74A-6348E6EA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430"/>
            <a:ext cx="12192000" cy="41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34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D92B-6957-4302-B2D6-EB576CF2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F00771-3A7F-AB9A-1E04-2651139067BD}"/>
              </a:ext>
            </a:extLst>
          </p:cNvPr>
          <p:cNvSpPr txBox="1"/>
          <p:nvPr/>
        </p:nvSpPr>
        <p:spPr>
          <a:xfrm>
            <a:off x="203200" y="244826"/>
            <a:ext cx="1182254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İndi isə </a:t>
            </a:r>
            <a:r>
              <a:rPr lang="az-Latn-AZ" sz="1600" b="1"/>
              <a:t>post</a:t>
            </a:r>
            <a:r>
              <a:rPr lang="az-Latn-AZ" sz="1600"/>
              <a:t> -un </a:t>
            </a:r>
            <a:r>
              <a:rPr lang="az-Latn-AZ" sz="1600" b="1"/>
              <a:t>identifikatorundan</a:t>
            </a:r>
            <a:r>
              <a:rPr lang="az-Latn-AZ" sz="1600"/>
              <a:t> istifadə edərək müəyyən bir postu əldə edəcəyik. Bunun üçün ilk öncə identifikatoru </a:t>
            </a:r>
            <a:r>
              <a:rPr lang="az-Latn-AZ" sz="1600" b="1" i="1"/>
              <a:t>URL</a:t>
            </a:r>
            <a:r>
              <a:rPr lang="az-Latn-AZ" sz="1600"/>
              <a:t> -dən götürməliyik.</a:t>
            </a:r>
            <a:endParaRPr lang="en-US" sz="1600"/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`q`</a:t>
            </a:r>
            <a:r>
              <a:rPr lang="en-US" sz="1600"/>
              <a:t> parametrind</a:t>
            </a:r>
            <a:r>
              <a:rPr lang="az-Latn-AZ" sz="1600"/>
              <a:t>ə gördüyümüz `</a:t>
            </a:r>
            <a:r>
              <a:rPr lang="az-Latn-AZ" sz="1600" b="1"/>
              <a:t>posts</a:t>
            </a:r>
            <a:r>
              <a:rPr lang="en-US" sz="1600" b="1"/>
              <a:t>/1</a:t>
            </a:r>
            <a:r>
              <a:rPr lang="az-Latn-AZ" sz="1600"/>
              <a:t>`</a:t>
            </a:r>
            <a:r>
              <a:rPr lang="en-US" sz="1600"/>
              <a:t> </a:t>
            </a:r>
            <a:r>
              <a:rPr lang="az-Latn-AZ" sz="1600"/>
              <a:t>yazısının tipi </a:t>
            </a:r>
            <a:r>
              <a:rPr lang="az-Latn-AZ" sz="1600" b="1"/>
              <a:t>stringdir</a:t>
            </a:r>
            <a:r>
              <a:rPr lang="az-Latn-AZ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 b="1"/>
              <a:t>String</a:t>
            </a:r>
            <a:r>
              <a:rPr lang="az-Latn-AZ" sz="1600"/>
              <a:t> içindən `</a:t>
            </a:r>
            <a:r>
              <a:rPr lang="az-Latn-AZ" sz="1600" b="1"/>
              <a:t>posts</a:t>
            </a:r>
            <a:r>
              <a:rPr lang="az-Latn-AZ" sz="1600"/>
              <a:t>` və `</a:t>
            </a:r>
            <a:r>
              <a:rPr lang="az-Latn-AZ" sz="1600" b="1"/>
              <a:t>1</a:t>
            </a:r>
            <a:r>
              <a:rPr lang="az-Latn-AZ" sz="1600"/>
              <a:t>` dəyərlərini ayrı-ayrılıqda çıxartmaq üçün isə </a:t>
            </a:r>
            <a:r>
              <a:rPr lang="az-Latn-AZ" sz="1600" b="1">
                <a:solidFill>
                  <a:srgbClr val="FF0000"/>
                </a:solidFill>
              </a:rPr>
              <a:t>explode() </a:t>
            </a:r>
            <a:r>
              <a:rPr lang="az-Latn-AZ" sz="1600"/>
              <a:t>metodundan istifadə edə bilərik. </a:t>
            </a:r>
          </a:p>
          <a:p>
            <a:endParaRPr lang="az-Latn-AZ" sz="1600"/>
          </a:p>
          <a:p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B70BD-8555-0F1C-9B26-180D043C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0200"/>
            <a:ext cx="12192000" cy="3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5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C521-7B56-4742-C818-95DDB412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AA70C5-94E1-4DC3-0C57-EA589C0EC53D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explode() </a:t>
            </a:r>
            <a:r>
              <a:rPr lang="en-US"/>
              <a:t>metodunun </a:t>
            </a:r>
            <a:r>
              <a:rPr lang="az-Latn-AZ"/>
              <a:t>nəticəsi geriyə </a:t>
            </a:r>
            <a:r>
              <a:rPr lang="az-Latn-AZ" b="1">
                <a:solidFill>
                  <a:srgbClr val="0070C0"/>
                </a:solidFill>
              </a:rPr>
              <a:t>ARRAY</a:t>
            </a:r>
            <a:r>
              <a:rPr lang="az-Latn-AZ"/>
              <a:t> olaraq qayıdır. </a:t>
            </a:r>
          </a:p>
          <a:p>
            <a:endParaRPr lang="az-Latn-AZ"/>
          </a:p>
          <a:p>
            <a:r>
              <a:rPr lang="az-Latn-AZ"/>
              <a:t>Array dəyərləri isə indekslərə sahibdir. </a:t>
            </a:r>
            <a:r>
              <a:rPr lang="az-Latn-AZ" b="1"/>
              <a:t>0 </a:t>
            </a:r>
            <a:r>
              <a:rPr lang="az-Latn-AZ"/>
              <a:t>və </a:t>
            </a:r>
            <a:r>
              <a:rPr lang="az-Latn-AZ" b="1"/>
              <a:t>1</a:t>
            </a:r>
            <a:r>
              <a:rPr lang="az-Latn-AZ"/>
              <a:t> və.s. </a:t>
            </a:r>
          </a:p>
          <a:p>
            <a:endParaRPr lang="az-Latn-AZ"/>
          </a:p>
          <a:p>
            <a:r>
              <a:rPr lang="az-Latn-AZ"/>
              <a:t>Bu indekslərdən istifadə edərək array dəyərlərini əldə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49120-E5CC-1D48-1E93-9C252256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7942"/>
            <a:ext cx="4477375" cy="3820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68EA0-7E16-DA4B-ACB9-EFA0C72B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58" y="1980519"/>
            <a:ext cx="388674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0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83213-7713-C577-60C1-BFD110BB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BA0A3-7750-BBF6-DFE5-31C20D3641C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Dəyərləri əldə etdikdən sonra Şərt qoşaraq, əgər identifikator varsa onda, </a:t>
            </a:r>
            <a:r>
              <a:rPr lang="az-Latn-AZ" b="1">
                <a:solidFill>
                  <a:srgbClr val="0070C0"/>
                </a:solidFill>
              </a:rPr>
              <a:t>getPost() </a:t>
            </a:r>
            <a:r>
              <a:rPr lang="az-Latn-AZ"/>
              <a:t>metodunu çağır deyirik.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846D-66A2-E78E-373B-79E5CB69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218"/>
            <a:ext cx="12192000" cy="58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D278-3E8A-59FF-F716-603F661B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AF3478-9DBE-7312-98FA-311C616C723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bir data əldə edirik. Status kodu isə </a:t>
            </a:r>
            <a:r>
              <a:rPr lang="az-Latn-AZ" b="1">
                <a:solidFill>
                  <a:srgbClr val="00B050"/>
                </a:solidFill>
              </a:rPr>
              <a:t>200</a:t>
            </a:r>
            <a:r>
              <a:rPr lang="az-Latn-AZ"/>
              <a:t> -dür.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2C863-F7FA-E748-75D2-A3D558BD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203"/>
            <a:ext cx="1218417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0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41FE-19DA-85B6-3E9D-BB114910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2F6EB-E575-F8F6-470E-F5237B3F31F5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axtarılan identifikator mövcud olmaz isə onda dəyər olaraq `</a:t>
            </a:r>
            <a:r>
              <a:rPr lang="az-Latn-AZ" b="1"/>
              <a:t>null</a:t>
            </a:r>
            <a:r>
              <a:rPr lang="az-Latn-AZ"/>
              <a:t>`, status kodu olaraq isə </a:t>
            </a:r>
            <a:r>
              <a:rPr lang="az-Latn-AZ" b="1"/>
              <a:t>200</a:t>
            </a:r>
            <a:r>
              <a:rPr lang="az-Latn-AZ"/>
              <a:t> alırıq. </a:t>
            </a:r>
          </a:p>
          <a:p>
            <a:endParaRPr lang="az-Latn-AZ"/>
          </a:p>
          <a:p>
            <a:r>
              <a:rPr lang="az-Latn-AZ"/>
              <a:t>Ancaq Status kod olaraq 200 qayıtması normal deyildir. Data mövcud olmayan halda 404 status kodu qayıtmalıdır. </a:t>
            </a:r>
          </a:p>
          <a:p>
            <a:endParaRPr lang="az-Latn-AZ"/>
          </a:p>
          <a:p>
            <a:r>
              <a:rPr lang="az-Latn-AZ"/>
              <a:t>Bu statusları isə biz özümüz təyin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EBD2B-52F6-5DAC-BC18-AB9CB071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046"/>
            <a:ext cx="1213654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78AC-5CDB-6AAE-4445-82C8AEDC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F92BF7-158D-0921-B52D-30DFAD270BFF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metodundan, harasa data göndərmək istədikdə istifadə edilir. Bunun üçün isə </a:t>
            </a:r>
            <a:r>
              <a:rPr lang="az-Latn-AZ" b="1">
                <a:latin typeface="-apple-system"/>
              </a:rPr>
              <a:t>frontend</a:t>
            </a:r>
            <a:r>
              <a:rPr lang="az-Latn-AZ">
                <a:latin typeface="-apple-system"/>
              </a:rPr>
              <a:t> -də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elementlərindən istifadə edirik. Ancaq frontend olmadan da, fərqli yollar ilə serverə data göndərərək onları verilənlər bazasına yaza bilərik.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İnput</a:t>
            </a:r>
            <a:r>
              <a:rPr lang="az-Latn-AZ">
                <a:latin typeface="-apple-system"/>
              </a:rPr>
              <a:t> elementlərinə yazılan datalar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action</a:t>
            </a:r>
            <a:r>
              <a:rPr lang="az-Latn-AZ">
                <a:latin typeface="-apple-system"/>
              </a:rPr>
              <a:t> atributunda qeyd edilən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-yə göndəriləcək və həmin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isə </a:t>
            </a:r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 ilə bu datalarə verilənlər bazasına yazacaq.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535C4-FDD8-B635-2C37-A89A0949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70" y="2571588"/>
            <a:ext cx="675416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413E-1D69-EDC0-6583-B72BA667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653EB4-9DF3-E5B1-12BB-62E5316BAA74}"/>
              </a:ext>
            </a:extLst>
          </p:cNvPr>
          <p:cNvSpPr txBox="1"/>
          <p:nvPr/>
        </p:nvSpPr>
        <p:spPr>
          <a:xfrm>
            <a:off x="184727" y="152462"/>
            <a:ext cx="118225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F0000"/>
                </a:solidFill>
              </a:rPr>
              <a:t>mysqli_num_rows() </a:t>
            </a:r>
            <a:r>
              <a:rPr lang="az-Latn-AZ" sz="1600"/>
              <a:t>metodu ilə </a:t>
            </a:r>
            <a:r>
              <a:rPr lang="az-Latn-AZ" sz="1600" b="1"/>
              <a:t>POSTS</a:t>
            </a:r>
            <a:r>
              <a:rPr lang="az-Latn-AZ" sz="1600"/>
              <a:t> cədvəlində əgər </a:t>
            </a:r>
            <a:r>
              <a:rPr lang="az-Latn-AZ" sz="1600" b="1"/>
              <a:t>data</a:t>
            </a:r>
            <a:r>
              <a:rPr lang="az-Latn-AZ" sz="1600"/>
              <a:t> 0 (sıfır) olarsa deyərək, yəni əgər </a:t>
            </a:r>
            <a:r>
              <a:rPr lang="az-Latn-AZ" sz="1600" b="1"/>
              <a:t>data</a:t>
            </a:r>
            <a:r>
              <a:rPr lang="az-Latn-AZ" sz="1600"/>
              <a:t> yoxdursa deyərək, </a:t>
            </a:r>
            <a:r>
              <a:rPr lang="az-Latn-AZ" sz="1600" b="1">
                <a:solidFill>
                  <a:srgbClr val="FF0000"/>
                </a:solidFill>
              </a:rPr>
              <a:t>http_response_code() </a:t>
            </a:r>
            <a:r>
              <a:rPr lang="az-Latn-AZ" sz="1600"/>
              <a:t>metodu ilə </a:t>
            </a:r>
            <a:r>
              <a:rPr lang="az-Latn-AZ" sz="1600" b="1"/>
              <a:t>404</a:t>
            </a:r>
            <a:r>
              <a:rPr lang="az-Latn-AZ" sz="1600"/>
              <a:t> status kodunu və </a:t>
            </a:r>
            <a:r>
              <a:rPr lang="az-Latn-AZ" sz="1600" b="1"/>
              <a:t>obyekt</a:t>
            </a:r>
            <a:r>
              <a:rPr lang="az-Latn-AZ" sz="1600"/>
              <a:t> geriyə qaytarırıq. Əks halda isə cari datanı əldə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18F8-16D8-100F-A9AB-BD19467E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018"/>
            <a:ext cx="5551055" cy="3300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22521-CCB8-B8B5-9137-8C17396D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18" y="4322232"/>
            <a:ext cx="6548582" cy="2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8B7F-A418-7A53-4AC6-EECC25E8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54B07-BFAE-0616-42E3-88CEA351223C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0A385-F4FE-5422-9B75-89F9B141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519"/>
            <a:ext cx="1217464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5EA5-2CD4-5FAB-6012-72F7002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945BC4-0804-DE67-5B4B-8CE8C93F9968}"/>
              </a:ext>
            </a:extLst>
          </p:cNvPr>
          <p:cNvSpPr txBox="1"/>
          <p:nvPr/>
        </p:nvSpPr>
        <p:spPr>
          <a:xfrm>
            <a:off x="203200" y="244826"/>
            <a:ext cx="1182254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Bizim verilənlər bazasına data əlavə etməyimiz, silməyimiz, yeniləməyimiz yəni bir söznən </a:t>
            </a:r>
            <a:r>
              <a:rPr lang="en-US" b="1"/>
              <a:t>CRUD</a:t>
            </a:r>
            <a:r>
              <a:rPr lang="en-US"/>
              <a:t> sistemi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/>
              <a:t>GET</a:t>
            </a:r>
            <a:r>
              <a:rPr lang="en-US"/>
              <a:t>, </a:t>
            </a:r>
            <a:r>
              <a:rPr lang="en-US" b="1"/>
              <a:t>POST</a:t>
            </a:r>
            <a:r>
              <a:rPr lang="en-US"/>
              <a:t>, </a:t>
            </a:r>
            <a:r>
              <a:rPr lang="en-US" b="1"/>
              <a:t>PUT</a:t>
            </a:r>
            <a:r>
              <a:rPr lang="en-US"/>
              <a:t> v</a:t>
            </a:r>
            <a:r>
              <a:rPr lang="az-Latn-AZ"/>
              <a:t>ə.s metodları ilə bəlli olur. Bu metod adına əsasən biz bilirik ki, datanı əlavəmi edirik, silirikmi, yeniləyirikmi və.s.</a:t>
            </a:r>
            <a:br>
              <a:rPr lang="az-Latn-AZ"/>
            </a:br>
            <a:br>
              <a:rPr lang="az-Latn-AZ"/>
            </a:br>
            <a:r>
              <a:rPr lang="az-Latn-AZ"/>
              <a:t>PHP proqramlaşdırma dilində də, </a:t>
            </a:r>
            <a:r>
              <a:rPr lang="en-US" b="1">
                <a:solidFill>
                  <a:srgbClr val="FF0000"/>
                </a:solidFill>
              </a:rPr>
              <a:t>$_SERVER </a:t>
            </a:r>
            <a:r>
              <a:rPr lang="az-Latn-AZ"/>
              <a:t>adlı qlobal dəyişkən var. Bu dəyişkən ilə bizə gələn metodun adını əldə edə bilirik. </a:t>
            </a:r>
          </a:p>
          <a:p>
            <a:endParaRPr lang="az-Latn-AZ"/>
          </a:p>
          <a:p>
            <a:r>
              <a:rPr lang="az-Latn-AZ"/>
              <a:t>Sonra isə, şərt qoşaraq deyəcəyik ki: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əgər metod GET olarsa datanı əldə 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post olarsa əlavə 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put yaxud patch olarsa yenilə və.s</a:t>
            </a:r>
          </a:p>
          <a:p>
            <a:endParaRPr lang="az-Latn-AZ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A499-8796-1ABC-5E0B-3F094AD0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54" y="2760790"/>
            <a:ext cx="7656945" cy="40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413D-09C7-C51F-6244-99245F5F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0677B-73DB-8C57-FDD7-761964FB8DAF}"/>
              </a:ext>
            </a:extLst>
          </p:cNvPr>
          <p:cNvSpPr txBox="1"/>
          <p:nvPr/>
        </p:nvSpPr>
        <p:spPr>
          <a:xfrm>
            <a:off x="203200" y="244826"/>
            <a:ext cx="11822545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İndi, verilənlər bazasına dataları əlavə etmək üçün istifadə edəcəyimiz metodu yaradacağıq. Ancaq ilk öncə bu dataları əldə etmək lazımdır.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 dataları </a:t>
            </a:r>
            <a:r>
              <a:rPr lang="az-Latn-AZ" sz="1600" b="1"/>
              <a:t>POST</a:t>
            </a:r>
            <a:r>
              <a:rPr lang="az-Latn-AZ" sz="1600"/>
              <a:t> metodu ilə əlavə edəcəyimiz üçün </a:t>
            </a:r>
            <a:r>
              <a:rPr lang="az-Latn-AZ" sz="1600" b="1"/>
              <a:t>POSTMAN</a:t>
            </a:r>
            <a:r>
              <a:rPr lang="az-Latn-AZ" sz="1600"/>
              <a:t> -də, həmin metod adını seçərək </a:t>
            </a:r>
            <a:r>
              <a:rPr lang="az-Latn-AZ" sz="1600" b="1"/>
              <a:t>BODY</a:t>
            </a:r>
            <a:r>
              <a:rPr lang="az-Latn-AZ" sz="1600"/>
              <a:t> bölməsinin </a:t>
            </a:r>
            <a:r>
              <a:rPr lang="az-Latn-AZ" sz="1600" b="1"/>
              <a:t>FORM-DATA</a:t>
            </a:r>
            <a:r>
              <a:rPr lang="az-Latn-AZ" sz="1600"/>
              <a:t> adlı alt bölməsində, cədvəlin sütun adlarına uyğun gələn </a:t>
            </a:r>
            <a:r>
              <a:rPr lang="az-Latn-AZ" sz="1600" b="1"/>
              <a:t>adları</a:t>
            </a:r>
            <a:r>
              <a:rPr lang="az-Latn-AZ" sz="1600"/>
              <a:t> və </a:t>
            </a:r>
            <a:r>
              <a:rPr lang="az-Latn-AZ" sz="1600" b="1"/>
              <a:t>dəyərləri</a:t>
            </a:r>
            <a:r>
              <a:rPr lang="az-Latn-AZ" sz="1600"/>
              <a:t> yazaraq, </a:t>
            </a:r>
            <a:r>
              <a:rPr lang="az-Latn-AZ" sz="1600" b="1"/>
              <a:t>PHP</a:t>
            </a:r>
            <a:r>
              <a:rPr lang="az-Latn-AZ" sz="1600"/>
              <a:t> də qəbul edirik və </a:t>
            </a:r>
            <a:r>
              <a:rPr lang="az-Latn-AZ" sz="1600" b="1"/>
              <a:t>PHP</a:t>
            </a:r>
            <a:r>
              <a:rPr lang="az-Latn-AZ" sz="1600"/>
              <a:t> kodu ilə həmin dataları </a:t>
            </a:r>
            <a:r>
              <a:rPr lang="az-Latn-AZ" sz="1600" b="1"/>
              <a:t>verilənlər bazasına </a:t>
            </a:r>
            <a:r>
              <a:rPr lang="az-Latn-AZ" sz="1600"/>
              <a:t>yazırıq.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/>
              <a:t>POSTMAN</a:t>
            </a:r>
            <a:r>
              <a:rPr lang="az-Latn-AZ" sz="1600"/>
              <a:t> üzərindən POST metodu ilə göndərilən dataları </a:t>
            </a:r>
            <a:r>
              <a:rPr lang="en-US" sz="1600"/>
              <a:t>$_POST </a:t>
            </a:r>
            <a:r>
              <a:rPr lang="az-Latn-AZ" sz="1600"/>
              <a:t>adlı superglobal variable -ı ilə əldə edə bilirik.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>
                <a:highlight>
                  <a:srgbClr val="FFFF00"/>
                </a:highlight>
              </a:rPr>
              <a:t>NOT</a:t>
            </a:r>
            <a:r>
              <a:rPr lang="az-Latn-AZ" sz="1600"/>
              <a:t>: bu metodları sadəcə </a:t>
            </a:r>
            <a:r>
              <a:rPr lang="az-Latn-AZ" sz="1600" b="1"/>
              <a:t>postman</a:t>
            </a:r>
            <a:r>
              <a:rPr lang="az-Latn-AZ" sz="1600"/>
              <a:t> ilə yox fərqli yollarlada göndərmək mümkündür. Sadəcə hal-hazırda istifadə etdiyimiz proqramın adı </a:t>
            </a:r>
            <a:r>
              <a:rPr lang="az-Latn-AZ" sz="1600" b="1"/>
              <a:t>postman</a:t>
            </a:r>
            <a:r>
              <a:rPr lang="az-Latn-AZ" sz="1600"/>
              <a:t> olduğu üçün onun adını vurğulayırıq.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az-Latn-AZ" sz="1600"/>
              <a:t>POST -dan gələn datalar </a:t>
            </a:r>
            <a:r>
              <a:rPr lang="az-Latn-AZ" sz="1600" b="1">
                <a:solidFill>
                  <a:srgbClr val="00B050"/>
                </a:solidFill>
              </a:rPr>
              <a:t>ARRAY</a:t>
            </a:r>
            <a:r>
              <a:rPr lang="az-Latn-AZ" sz="1600"/>
              <a:t> tipində olur. Bu array -ı,</a:t>
            </a:r>
          </a:p>
          <a:p>
            <a:pPr>
              <a:lnSpc>
                <a:spcPct val="150000"/>
              </a:lnSpc>
            </a:pPr>
            <a:r>
              <a:rPr lang="az-Latn-AZ" sz="1600"/>
              <a:t>içindəki məlumatlar ilə birlikdə </a:t>
            </a:r>
            <a:r>
              <a:rPr lang="az-Latn-AZ" sz="1600" b="1" i="1"/>
              <a:t>arqument</a:t>
            </a:r>
            <a:r>
              <a:rPr lang="az-Latn-AZ" sz="1600"/>
              <a:t> kimi funksiyanın</a:t>
            </a:r>
          </a:p>
          <a:p>
            <a:pPr>
              <a:lnSpc>
                <a:spcPct val="150000"/>
              </a:lnSpc>
            </a:pPr>
            <a:r>
              <a:rPr lang="az-Latn-AZ" sz="1600" b="1" i="1"/>
              <a:t>parametrinə</a:t>
            </a:r>
            <a:r>
              <a:rPr lang="az-Latn-AZ" sz="1600"/>
              <a:t> ötürürük.</a:t>
            </a:r>
            <a:r>
              <a:rPr lang="en-US" sz="1600"/>
              <a:t> Sonra da, </a:t>
            </a:r>
            <a:r>
              <a:rPr lang="az-Latn-AZ" sz="1600"/>
              <a:t>DB -sə əlavə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DAACC-5553-36BF-C35A-1413008D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82" y="3724035"/>
            <a:ext cx="6862618" cy="3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EA69-D359-3D35-3540-5E2A527D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2B8802-B228-A527-1C9C-5C7078E4570C}"/>
              </a:ext>
            </a:extLst>
          </p:cNvPr>
          <p:cNvSpPr txBox="1"/>
          <p:nvPr/>
        </p:nvSpPr>
        <p:spPr>
          <a:xfrm>
            <a:off x="203200" y="244826"/>
            <a:ext cx="1182254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Bir şeylərin yaramasını ifadə edən kod statusu </a:t>
            </a:r>
            <a:r>
              <a:rPr lang="az-Latn-AZ" sz="1400" b="1">
                <a:solidFill>
                  <a:srgbClr val="0070C0"/>
                </a:solidFill>
              </a:rPr>
              <a:t>201</a:t>
            </a:r>
            <a:r>
              <a:rPr lang="az-Latn-AZ" sz="1400"/>
              <a:t> olduğu üçün onuda qeyd edirik. Bütün bu status kodlarına və mənalarına internetdən baxa bilərsiz. Geriyə cavab olaraq da </a:t>
            </a:r>
            <a:r>
              <a:rPr lang="az-Latn-AZ" sz="1400" b="1"/>
              <a:t>array</a:t>
            </a:r>
            <a:r>
              <a:rPr lang="az-Latn-AZ" sz="1400"/>
              <a:t> qaytarırıq. </a:t>
            </a:r>
            <a:r>
              <a:rPr lang="az-Latn-AZ" sz="1400" b="1"/>
              <a:t>Array</a:t>
            </a:r>
            <a:r>
              <a:rPr lang="az-Latn-AZ" sz="1400"/>
              <a:t> içində əlavə edilən məhsulun </a:t>
            </a:r>
            <a:r>
              <a:rPr lang="az-Latn-AZ" sz="1400" b="1"/>
              <a:t>identifikatorunu</a:t>
            </a:r>
            <a:r>
              <a:rPr lang="az-Latn-AZ" sz="1400"/>
              <a:t> isə, </a:t>
            </a:r>
            <a:r>
              <a:rPr lang="az-Latn-AZ" sz="1400" b="1">
                <a:solidFill>
                  <a:srgbClr val="FF0000"/>
                </a:solidFill>
              </a:rPr>
              <a:t>mysqli_insert_id() </a:t>
            </a:r>
            <a:r>
              <a:rPr lang="az-Latn-AZ" sz="1400"/>
              <a:t>metodu ilə əldə edə bilərik.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678BF-AB54-A4F2-35AD-53C65BC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1270623"/>
            <a:ext cx="12192000" cy="55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37581-7970-FAA8-3C35-25075AD3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19BE8-621D-97CF-D528-073522C6D427}"/>
              </a:ext>
            </a:extLst>
          </p:cNvPr>
          <p:cNvSpPr txBox="1"/>
          <p:nvPr/>
        </p:nvSpPr>
        <p:spPr>
          <a:xfrm>
            <a:off x="184727" y="133990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/>
              <a:t>SEND</a:t>
            </a:r>
            <a:r>
              <a:rPr lang="az-Latn-AZ"/>
              <a:t> düyməsini kliklədikdə </a:t>
            </a:r>
            <a:r>
              <a:rPr lang="az-Latn-AZ" b="1"/>
              <a:t>Data</a:t>
            </a:r>
            <a:r>
              <a:rPr lang="az-Latn-AZ"/>
              <a:t>, verilənlər bazasına əlavə edildi. Ancaq `</a:t>
            </a:r>
            <a:r>
              <a:rPr lang="en-US" b="1"/>
              <a:t>Undefined array key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adlı xəbərdarlıq mesajı alırıq. Burada problem, </a:t>
            </a:r>
            <a:r>
              <a:rPr lang="az-Latn-AZ" b="1"/>
              <a:t>index.php </a:t>
            </a:r>
            <a:r>
              <a:rPr lang="az-Latn-AZ"/>
              <a:t>faylındakı 12 ci sətrdədir. Yəni, problem </a:t>
            </a:r>
            <a:r>
              <a:rPr lang="az-Latn-AZ" b="1">
                <a:solidFill>
                  <a:srgbClr val="0070C0"/>
                </a:solidFill>
              </a:rPr>
              <a:t>$params[1] </a:t>
            </a:r>
            <a:r>
              <a:rPr lang="az-Latn-AZ" b="1"/>
              <a:t>-in </a:t>
            </a:r>
            <a:r>
              <a:rPr lang="az-Latn-AZ"/>
              <a:t>mövcud olmaması ilə bağlıdır.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85E21-F1AF-E4E1-0A18-C553522A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50"/>
            <a:ext cx="12192000" cy="44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C9CC-0302-3DE3-33BE-F36C0C18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03A2CB-B086-FAC7-0D80-D74D3957B7AD}"/>
              </a:ext>
            </a:extLst>
          </p:cNvPr>
          <p:cNvSpPr txBox="1"/>
          <p:nvPr/>
        </p:nvSpPr>
        <p:spPr>
          <a:xfrm>
            <a:off x="203200" y="244826"/>
            <a:ext cx="118225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Həll yolu </a:t>
            </a:r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/>
              <a:t>isset() </a:t>
            </a:r>
            <a:r>
              <a:rPr lang="az-Latn-AZ"/>
              <a:t>ilə yoxlamaq. </a:t>
            </a:r>
          </a:p>
          <a:p>
            <a:endParaRPr lang="az-Latn-AZ"/>
          </a:p>
          <a:p>
            <a:r>
              <a:rPr lang="az-Latn-AZ" b="1"/>
              <a:t>Sadə həll</a:t>
            </a:r>
            <a:r>
              <a:rPr lang="az-Latn-AZ"/>
              <a:t>: </a:t>
            </a:r>
            <a:r>
              <a:rPr lang="az-Latn-AZ" b="1">
                <a:solidFill>
                  <a:srgbClr val="0070C0"/>
                </a:solidFill>
              </a:rPr>
              <a:t>$id </a:t>
            </a:r>
            <a:r>
              <a:rPr lang="az-Latn-AZ"/>
              <a:t>təyin olunub-olunmadığını yoxlamaq: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Və ya daha qısa </a:t>
            </a:r>
            <a:r>
              <a:rPr lang="az-Latn-AZ" b="1"/>
              <a:t>null</a:t>
            </a:r>
            <a:r>
              <a:rPr lang="az-Latn-AZ"/>
              <a:t> </a:t>
            </a:r>
            <a:r>
              <a:rPr lang="az-Latn-AZ" b="1"/>
              <a:t>coalescing operator </a:t>
            </a:r>
            <a:r>
              <a:rPr lang="az-Latn-AZ"/>
              <a:t>(</a:t>
            </a:r>
            <a:r>
              <a:rPr lang="az-Latn-AZ" b="1">
                <a:solidFill>
                  <a:srgbClr val="0070C0"/>
                </a:solidFill>
              </a:rPr>
              <a:t>??</a:t>
            </a:r>
            <a:r>
              <a:rPr lang="az-Latn-AZ"/>
              <a:t>) ilə: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Koddakı son dəyişiklik sağ şəkildəki kimi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3B9B-B3BE-1723-CDC0-BA8E40B6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01"/>
            <a:ext cx="359142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8CB07-E7D2-05F8-A406-2AEB9E77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734"/>
            <a:ext cx="2457793" cy="695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CD5D3-F33E-6AC1-EC46-8C800BA1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53" y="0"/>
            <a:ext cx="4379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0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6B70-0236-49CB-1E7B-C2882657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ABFDE9-7D18-6001-562F-4C4287A8FDC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722D-0809-8E93-197C-F10A837D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7021"/>
            <a:ext cx="12192000" cy="37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9D3C-B122-31CE-3A93-3D30B9A4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A0E97C-768F-C5D0-0D4F-30CF367F255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17CA5-AEBE-7281-2370-938EC4FE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8" y="990092"/>
            <a:ext cx="10206182" cy="58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DECC-AFF3-E7D5-4652-6C06299F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152877-569A-82F2-E4F7-4F4031FF90F4}"/>
              </a:ext>
            </a:extLst>
          </p:cNvPr>
          <p:cNvSpPr txBox="1"/>
          <p:nvPr/>
        </p:nvSpPr>
        <p:spPr>
          <a:xfrm>
            <a:off x="203200" y="244826"/>
            <a:ext cx="11822545" cy="544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POST</a:t>
            </a:r>
            <a:r>
              <a:rPr lang="az-Latn-AZ" sz="1400"/>
              <a:t> metodu ilə Data </a:t>
            </a:r>
            <a:r>
              <a:rPr lang="az-Latn-AZ" sz="1400" b="1">
                <a:solidFill>
                  <a:srgbClr val="FF0000"/>
                </a:solidFill>
              </a:rPr>
              <a:t>əlavə etmək </a:t>
            </a:r>
            <a:r>
              <a:rPr lang="az-Latn-AZ" sz="1400"/>
              <a:t>üçün </a:t>
            </a:r>
            <a:r>
              <a:rPr lang="az-Latn-AZ" sz="1400" b="1">
                <a:solidFill>
                  <a:srgbClr val="0070C0"/>
                </a:solidFill>
              </a:rPr>
              <a:t>form-data</a:t>
            </a:r>
            <a:r>
              <a:rPr lang="az-Latn-AZ" sz="1400"/>
              <a:t> əvəzinə </a:t>
            </a:r>
            <a:r>
              <a:rPr lang="en-US" sz="1400" b="1">
                <a:solidFill>
                  <a:srgbClr val="0070C0"/>
                </a:solidFill>
              </a:rPr>
              <a:t>raw</a:t>
            </a:r>
            <a:r>
              <a:rPr lang="en-US" sz="1400"/>
              <a:t> </a:t>
            </a:r>
            <a:r>
              <a:rPr lang="az-Latn-AZ" sz="1400"/>
              <a:t>bölməsindən də istifadə edə bilərik. </a:t>
            </a:r>
          </a:p>
          <a:p>
            <a:endParaRPr lang="az-Latn-AZ" sz="1400"/>
          </a:p>
          <a:p>
            <a:r>
              <a:rPr lang="nn-NO" sz="1400"/>
              <a:t>Postman-da </a:t>
            </a:r>
            <a:r>
              <a:rPr lang="nn-NO" sz="1400" b="1"/>
              <a:t>Body</a:t>
            </a:r>
            <a:r>
              <a:rPr lang="nn-NO" sz="1400"/>
              <a:t> → </a:t>
            </a:r>
            <a:r>
              <a:rPr lang="nn-NO" sz="1400" b="1"/>
              <a:t>form-data</a:t>
            </a:r>
            <a:r>
              <a:rPr lang="nn-NO" sz="1400"/>
              <a:t> seçəndə, sorğu bu formatda göndərilir:</a:t>
            </a:r>
            <a:r>
              <a:rPr lang="az-Latn-AZ" sz="1400"/>
              <a:t> </a:t>
            </a:r>
            <a:r>
              <a:rPr lang="az-Latn-AZ" sz="1400" b="1"/>
              <a:t>Content-Type: multipart/form-data; boundary=...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Yəni hər bir göndərilən dəyişən (</a:t>
            </a:r>
            <a:r>
              <a:rPr lang="en-US" sz="1400" b="1"/>
              <a:t>title</a:t>
            </a:r>
            <a:r>
              <a:rPr lang="en-US" sz="1400"/>
              <a:t>, </a:t>
            </a:r>
            <a:r>
              <a:rPr lang="en-US" sz="1400" b="1"/>
              <a:t>body</a:t>
            </a:r>
            <a:r>
              <a:rPr lang="en-US" sz="1400"/>
              <a:t>, </a:t>
            </a:r>
            <a:r>
              <a:rPr lang="en-US" sz="1400" b="1"/>
              <a:t>file</a:t>
            </a:r>
            <a:r>
              <a:rPr lang="en-US" sz="1400"/>
              <a:t>) multipart hissələr şəklində serverə ötürülür.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PHP bunu avtomatik tanıyır və dəyişənlər </a:t>
            </a:r>
            <a:r>
              <a:rPr lang="en-US" sz="1400" b="1" i="1"/>
              <a:t>$_POST </a:t>
            </a:r>
            <a:r>
              <a:rPr lang="en-US" sz="1400"/>
              <a:t>massivinə, fayllar isə </a:t>
            </a:r>
            <a:r>
              <a:rPr lang="en-US" sz="1400" b="1" i="1"/>
              <a:t>$_FILES </a:t>
            </a:r>
            <a:r>
              <a:rPr lang="en-US" sz="1400"/>
              <a:t>massivinə düşür.</a:t>
            </a:r>
            <a:br>
              <a:rPr lang="en-US" sz="1400"/>
            </a:b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Fayl yükləmə (upload) üçün dəstəklənir.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Yalnız form kimi işləyir, JSON və s. kimi daha çevik məlumat göndərilməsinə uyğun deyil.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Postman</a:t>
            </a:r>
            <a:r>
              <a:rPr lang="az-Latn-AZ" sz="1400"/>
              <a:t> </a:t>
            </a:r>
            <a:r>
              <a:rPr lang="en-US" sz="1400"/>
              <a:t>-d</a:t>
            </a:r>
            <a:r>
              <a:rPr lang="az-Latn-AZ" sz="1400"/>
              <a:t>ə</a:t>
            </a:r>
            <a:r>
              <a:rPr lang="en-US" sz="1400"/>
              <a:t> </a:t>
            </a:r>
            <a:r>
              <a:rPr lang="en-US" sz="1400" b="1"/>
              <a:t>Body</a:t>
            </a:r>
            <a:r>
              <a:rPr lang="en-US" sz="1400"/>
              <a:t> → </a:t>
            </a:r>
            <a:r>
              <a:rPr lang="en-US" sz="1400" b="1"/>
              <a:t>raw</a:t>
            </a:r>
            <a:r>
              <a:rPr lang="en-US" sz="1400"/>
              <a:t> seçəndə, sorğu məzmunu birbaşa göndərilir</a:t>
            </a:r>
            <a:r>
              <a:rPr lang="az-Latn-AZ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Burada PHP avtomatik olaraq </a:t>
            </a:r>
            <a:r>
              <a:rPr lang="en-US" sz="1400" b="1"/>
              <a:t>$_POST</a:t>
            </a:r>
            <a:r>
              <a:rPr lang="en-US" sz="1400"/>
              <a:t>-a doldurmur, çünki bu </a:t>
            </a:r>
            <a:r>
              <a:rPr lang="en-US" sz="1400" b="1"/>
              <a:t>form</a:t>
            </a:r>
            <a:r>
              <a:rPr lang="en-US" sz="1400"/>
              <a:t> deyil.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Ona görə </a:t>
            </a:r>
            <a:r>
              <a:rPr lang="az-Latn-AZ" sz="1400"/>
              <a:t>də</a:t>
            </a:r>
            <a:r>
              <a:rPr lang="en-US" sz="1400"/>
              <a:t> </a:t>
            </a:r>
            <a:r>
              <a:rPr lang="en-US" sz="1400" b="1">
                <a:solidFill>
                  <a:srgbClr val="0070C0"/>
                </a:solidFill>
              </a:rPr>
              <a:t>php://input </a:t>
            </a:r>
            <a:r>
              <a:rPr lang="en-US" sz="1400"/>
              <a:t>ilə xam (raw) datanı oxumalı və </a:t>
            </a:r>
            <a:r>
              <a:rPr lang="en-US" sz="1400" b="1"/>
              <a:t>json_decode </a:t>
            </a:r>
            <a:r>
              <a:rPr lang="en-US" sz="1400"/>
              <a:t>ilə çevirməli</a:t>
            </a:r>
            <a:r>
              <a:rPr lang="az-Latn-AZ" sz="1400"/>
              <a:t>yik</a:t>
            </a:r>
            <a:r>
              <a:rPr lang="en-US" sz="1400"/>
              <a:t>: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JSON, XML və s. istənilən strukturlaşdırılmış datanı göndərə bilərsən.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Fayl göndərmək üçün uyğun deyil (çünki fayl binary formatda ayrıca boundary ilə gəlməlidir).</a:t>
            </a:r>
          </a:p>
        </p:txBody>
      </p:sp>
    </p:spTree>
    <p:extLst>
      <p:ext uri="{BB962C8B-B14F-4D97-AF65-F5344CB8AC3E}">
        <p14:creationId xmlns:p14="http://schemas.microsoft.com/office/powerpoint/2010/main" val="201574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8557-218E-5BBE-21CD-1919680E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5FF-BC0C-8A50-703D-7331652C95A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Ancaq Frontend ilə data göndərməzdən əvvəl xüsusi JS metodu olan </a:t>
            </a:r>
            <a:r>
              <a:rPr lang="az-Latn-AZ" b="1">
                <a:solidFill>
                  <a:srgbClr val="FF0000"/>
                </a:solidFill>
                <a:latin typeface="-apple-system"/>
              </a:rPr>
              <a:t>FormData</a:t>
            </a:r>
            <a:r>
              <a:rPr lang="az-Latn-AZ">
                <a:latin typeface="-apple-system"/>
              </a:rPr>
              <a:t> istifadə edəcəyik.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24B1F-54B0-C5CF-91B4-C4EA76A7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58" y="1849988"/>
            <a:ext cx="8535591" cy="4525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649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D63C-D711-03CA-35C9-4E1BD241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6FFC77-9A02-A594-7BF9-9BDB09DAB9D0}"/>
              </a:ext>
            </a:extLst>
          </p:cNvPr>
          <p:cNvSpPr txBox="1"/>
          <p:nvPr/>
        </p:nvSpPr>
        <p:spPr>
          <a:xfrm>
            <a:off x="184727" y="152463"/>
            <a:ext cx="11822545" cy="558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Əlavə edilən datanı </a:t>
            </a:r>
            <a:r>
              <a:rPr lang="az-Latn-AZ" b="1">
                <a:solidFill>
                  <a:srgbClr val="FF0000"/>
                </a:solidFill>
              </a:rPr>
              <a:t>YENİLƏMƏK</a:t>
            </a:r>
            <a:r>
              <a:rPr lang="az-Latn-AZ"/>
              <a:t> istədiyimiz zaman isə, </a:t>
            </a:r>
            <a:r>
              <a:rPr lang="az-Latn-AZ" b="1">
                <a:solidFill>
                  <a:srgbClr val="00B050"/>
                </a:solidFill>
              </a:rPr>
              <a:t>PUT</a:t>
            </a:r>
            <a:r>
              <a:rPr lang="az-Latn-AZ"/>
              <a:t> və </a:t>
            </a:r>
            <a:r>
              <a:rPr lang="az-Latn-AZ" b="1">
                <a:solidFill>
                  <a:srgbClr val="00B050"/>
                </a:solidFill>
              </a:rPr>
              <a:t>PATCH</a:t>
            </a:r>
            <a:r>
              <a:rPr lang="az-Latn-AZ"/>
              <a:t> metodlarından istifadə edəcəyik. </a:t>
            </a:r>
            <a:r>
              <a:rPr lang="az-Latn-AZ" b="1"/>
              <a:t>PUT</a:t>
            </a:r>
            <a:r>
              <a:rPr lang="az-Latn-AZ"/>
              <a:t> və </a:t>
            </a:r>
            <a:r>
              <a:rPr lang="az-Latn-AZ" b="1"/>
              <a:t>PATCH</a:t>
            </a:r>
            <a:r>
              <a:rPr lang="az-Latn-AZ"/>
              <a:t> metodları zamanı niyə </a:t>
            </a:r>
            <a:r>
              <a:rPr lang="az-Latn-AZ" b="1">
                <a:solidFill>
                  <a:srgbClr val="0070C0"/>
                </a:solidFill>
              </a:rPr>
              <a:t>form-data</a:t>
            </a:r>
            <a:r>
              <a:rPr lang="az-Latn-AZ"/>
              <a:t> deyil, daha çox </a:t>
            </a:r>
            <a:r>
              <a:rPr lang="az-Latn-AZ" b="1">
                <a:solidFill>
                  <a:srgbClr val="0070C0"/>
                </a:solidFill>
              </a:rPr>
              <a:t>raw</a:t>
            </a:r>
            <a:r>
              <a:rPr lang="az-Latn-AZ"/>
              <a:t> (JSON və s.) istifadə olunur?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1. </a:t>
            </a:r>
            <a:r>
              <a:rPr lang="en-US" b="1"/>
              <a:t>form-data</a:t>
            </a:r>
            <a:r>
              <a:rPr lang="en-US"/>
              <a:t> əsasən hansı hallarda işlədilir?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form-data (multipart/form-data) HTTP protokolunda ilk olaraq HTML formaları üçün nəzərdə tutulub.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Ən böyük üstünlüyü → fayl yükləməyə (file upload) dəstək verməsidir.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Buna görə də əsasən </a:t>
            </a:r>
            <a:r>
              <a:rPr lang="en-US" b="1"/>
              <a:t>POST</a:t>
            </a:r>
            <a:r>
              <a:rPr lang="en-US"/>
              <a:t> metodunda istifadə olunur (çünki form göndərmək üçün ən uyğun metod POST-dur).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2. </a:t>
            </a:r>
            <a:r>
              <a:rPr lang="en-US" b="1"/>
              <a:t>PUT</a:t>
            </a:r>
            <a:r>
              <a:rPr lang="en-US"/>
              <a:t> və </a:t>
            </a:r>
            <a:r>
              <a:rPr lang="en-US" b="1"/>
              <a:t>PATCH</a:t>
            </a:r>
            <a:r>
              <a:rPr lang="en-US"/>
              <a:t> nə üçündür?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PUT</a:t>
            </a:r>
            <a:r>
              <a:rPr lang="en-US"/>
              <a:t> → Mövcud resursun tam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PATCH</a:t>
            </a:r>
            <a:r>
              <a:rPr lang="en-US"/>
              <a:t> → Mövcud resursun qismən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REST API standartlarında bu metodların məqsədi strukturlaşdırılmış məlumat (adətən JSON) ilə işləməkdir.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EC81E-C249-CB94-E283-3F50B2FDEB0D}"/>
              </a:ext>
            </a:extLst>
          </p:cNvPr>
          <p:cNvSpPr txBox="1"/>
          <p:nvPr/>
        </p:nvSpPr>
        <p:spPr>
          <a:xfrm>
            <a:off x="3157617" y="5930575"/>
            <a:ext cx="70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və 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20C0E-C4F7-7417-5354-8F186F58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72" y="5400472"/>
            <a:ext cx="2575263" cy="1457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8FCDA-B1CB-D0A0-DAA5-2BDBF2C5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0472"/>
            <a:ext cx="250542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3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D038-4FFD-E94B-4AD8-FF443918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EB48FF-4811-0555-FCDA-3547019E5B0E}"/>
              </a:ext>
            </a:extLst>
          </p:cNvPr>
          <p:cNvSpPr txBox="1"/>
          <p:nvPr/>
        </p:nvSpPr>
        <p:spPr>
          <a:xfrm>
            <a:off x="203200" y="244826"/>
            <a:ext cx="11822545" cy="566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Niyə form-data </a:t>
            </a:r>
            <a:r>
              <a:rPr lang="en-US" sz="1400" b="1">
                <a:solidFill>
                  <a:srgbClr val="0070C0"/>
                </a:solidFill>
              </a:rPr>
              <a:t>PUT/PATCH </a:t>
            </a:r>
            <a:r>
              <a:rPr lang="en-US" sz="1400" b="1"/>
              <a:t>üçün işlədilmir?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1) </a:t>
            </a:r>
            <a:r>
              <a:rPr lang="en-US" sz="1400"/>
              <a:t>Standartlaşdırma səbəbi: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REST API-lərdə artıq qəbul olunmuş konvensiya → PUT və PATCH JSON body ilə işləsin.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form-data daha çox “form submit” üçün idi, amma PUT/PATCH əsasən API-lərdə istifadə olunur.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2) </a:t>
            </a:r>
            <a:r>
              <a:rPr lang="en-US" sz="1400"/>
              <a:t>Fayl göndərmə problemi: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PUT və ya PATCH ilə fayl göndərmək istəsən, texniki cəhətdən form-data mümkündür.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</a:t>
            </a:r>
            <a:r>
              <a:rPr lang="en-US" sz="1400" i="1"/>
              <a:t>real</a:t>
            </a:r>
            <a:r>
              <a:rPr lang="en-US" sz="1400"/>
              <a:t> praktikada çox az API bunu dəstəkləyir, çünki JSON + Base64 və ya ayrıca upload endpoint daha rahatdır.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3) </a:t>
            </a:r>
            <a:r>
              <a:rPr lang="en-US" sz="1400"/>
              <a:t>PHP və server tərəfi fərqliliyi: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PHP-də $_POST yalnız POST + form-data və ya x-www-form-urlencoded ilə işləyir.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 və PATCH-də isə heç bir $_POST dolmur, ona görə də php://input istifadə etməlisən.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Nəticə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POST → həm form-data, həm də raw (JSON) istifadə oluna bilər.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PUT/PATCH → əsasən raw (application/json) istifadə olunur.</a:t>
            </a:r>
          </a:p>
        </p:txBody>
      </p:sp>
    </p:spTree>
    <p:extLst>
      <p:ext uri="{BB962C8B-B14F-4D97-AF65-F5344CB8AC3E}">
        <p14:creationId xmlns:p14="http://schemas.microsoft.com/office/powerpoint/2010/main" val="13551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ED7A-A1D7-BBBC-B900-BC7F6B5B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E5650D-D313-6ECA-7832-268AD906603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EC6BD-98CC-634E-C35B-B94703A3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592"/>
            <a:ext cx="12192000" cy="58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48FE-829E-2DCD-119D-D079D70E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F514C-0148-9168-DCFD-96237025BC6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21049-A725-1142-4D08-2C4D3DEF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6945"/>
            <a:ext cx="12192000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6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E2F1-EE33-6D86-4274-4914CC15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72AAC8-937D-B579-72C1-3385AE92E6E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BD8BE-2FC8-98E5-9CB9-44420BF2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0" y="1487054"/>
            <a:ext cx="9784280" cy="53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9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FB9-9347-6361-3DCA-69D6264C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D656C-D32B-C3AE-4954-3872AC9CC0F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DELETE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8BCFA-8A5A-D510-F029-831A49DE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1" y="757382"/>
            <a:ext cx="10124719" cy="61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9D0B-F1E9-24AC-6B42-37045F23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D99454-7EB0-F982-4219-99A7A015321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E43EA-62D9-77FB-30DF-F16736C7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3547548"/>
            <a:ext cx="12192000" cy="33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5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7931-43ED-8AC1-52B7-22C2C270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909FF5-2FEC-B4E1-BE19-FA6C618091C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8EBD0-E581-76F9-F665-66F8B71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63" y="1320800"/>
            <a:ext cx="9822245" cy="55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EF236-1BC2-4A67-305E-CEFAF3DD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022585-51C4-63C5-89A8-08CCE3D5646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60393-929B-C2D8-DF54-8BFA6A0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392428-1E7D-956A-ADC3-B5EB1EA18C3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isə, artıq APİ -imizi digər istənilən saytda data çəkmək üçün istifadə edə bilərik.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D8827-1BF6-F99F-48ED-EEAF2EED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808437"/>
            <a:ext cx="12192000" cy="40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E0A4-D72D-B41F-CD77-4C995988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25D60B-77CD-2F7A-247D-2180B2EB9E8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Göndərilən datalar bazaya yazıldıqdan sonra da, GET metodu ilə </a:t>
            </a:r>
            <a:r>
              <a:rPr lang="az-Latn-AZ" b="1">
                <a:latin typeface="-apple-system"/>
              </a:rPr>
              <a:t>bütün</a:t>
            </a:r>
            <a:r>
              <a:rPr lang="az-Latn-AZ">
                <a:latin typeface="-apple-system"/>
              </a:rPr>
              <a:t> yaxud </a:t>
            </a:r>
            <a:r>
              <a:rPr lang="az-Latn-AZ" b="1">
                <a:latin typeface="-apple-system"/>
              </a:rPr>
              <a:t>tək</a:t>
            </a:r>
            <a:r>
              <a:rPr lang="az-Latn-AZ">
                <a:latin typeface="-apple-system"/>
              </a:rPr>
              <a:t> bir datanı çağırıb ekranda əks etdirə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EA6E-C009-4202-60AF-0DE35219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85" y="2013922"/>
            <a:ext cx="9030960" cy="467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365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756B-2028-58A2-F468-D7C170C0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93105D-CEE0-6AF5-6A55-F1DBE38EBC42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</a:t>
            </a:r>
            <a:r>
              <a:rPr lang="az-Latn-AZ" b="1"/>
              <a:t>CORS</a:t>
            </a:r>
            <a:r>
              <a:rPr lang="az-Latn-AZ"/>
              <a:t> xətası alacağıq. Bu veb saytımızın kənardan gələn APİ -lər ilə işləmə icazəsinin olmadığını ifadə edir.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A4226-B04D-84D6-A031-D7499F4F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000"/>
            <a:ext cx="12192000" cy="214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93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1529-7A95-5A8D-4175-A00E92D7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9869DE-40F7-1EB3-138F-ECD37E01CEC9}"/>
              </a:ext>
            </a:extLst>
          </p:cNvPr>
          <p:cNvSpPr txBox="1"/>
          <p:nvPr/>
        </p:nvSpPr>
        <p:spPr>
          <a:xfrm>
            <a:off x="203201" y="244826"/>
            <a:ext cx="6181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x</a:t>
            </a:r>
            <a:r>
              <a:rPr lang="az-Latn-AZ"/>
              <a:t>ətanı aradan qaldırmaq üçün isə, APİ -ni yazdığımız</a:t>
            </a:r>
          </a:p>
          <a:p>
            <a:r>
              <a:rPr lang="az-Latn-AZ"/>
              <a:t>faylın içində, şəkildəki kimi başlıqlar ( header ) əlavə etməliyik.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C8B31-78FB-775C-43E3-7204A5FA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78" y="0"/>
            <a:ext cx="5547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4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CDA8-30CC-1050-2EBC-43F121885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2DDCDA-82BD-0B4C-3E3E-BF1938DC980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Xəta aradan qalxır və nəticəni görürük.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195-404F-3FD9-3D2E-4440745A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186210"/>
            <a:ext cx="9269119" cy="5353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2C35-B938-6DD0-1376-6980E0D7E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1F9A-8A54-C37D-9660-CECDC1D6060F}"/>
              </a:ext>
            </a:extLst>
          </p:cNvPr>
          <p:cNvSpPr txBox="1"/>
          <p:nvPr/>
        </p:nvSpPr>
        <p:spPr>
          <a:xfrm>
            <a:off x="184727" y="121919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Artıq </a:t>
            </a:r>
            <a:r>
              <a:rPr lang="az-Latn-AZ" sz="1600" b="1"/>
              <a:t>html elementlərinə </a:t>
            </a:r>
            <a:r>
              <a:rPr lang="az-Latn-AZ" sz="1600"/>
              <a:t>dataları yazıb, </a:t>
            </a:r>
            <a:r>
              <a:rPr lang="az-Latn-AZ" sz="1600" b="1"/>
              <a:t>JS</a:t>
            </a:r>
            <a:r>
              <a:rPr lang="az-Latn-AZ" sz="1600"/>
              <a:t> ilə əldə etdikdən sonra, bu dataları </a:t>
            </a:r>
            <a:r>
              <a:rPr lang="az-Latn-AZ" sz="1600" b="1">
                <a:solidFill>
                  <a:srgbClr val="FF0000"/>
                </a:solidFill>
              </a:rPr>
              <a:t>APİ</a:t>
            </a:r>
            <a:r>
              <a:rPr lang="az-Latn-AZ" sz="1600"/>
              <a:t> -yə yönləndirib, onları Verilənlər bazasına yaza bilərik.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547B0-05F2-2BD6-1819-65A8F8B4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58"/>
            <a:ext cx="12192000" cy="61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7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3A9-6E77-0E53-82DA-73EF3D00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EF851-FE60-4AD5-450F-BB041E9CD080}"/>
              </a:ext>
            </a:extLst>
          </p:cNvPr>
          <p:cNvSpPr txBox="1"/>
          <p:nvPr/>
        </p:nvSpPr>
        <p:spPr>
          <a:xfrm>
            <a:off x="203201" y="244826"/>
            <a:ext cx="5070764" cy="4583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 b="1"/>
              <a:t>Form</a:t>
            </a:r>
            <a:r>
              <a:rPr lang="az-Latn-AZ" sz="1400"/>
              <a:t> elementlərindən dəyərləri əldə etdikdən sonra, onları göndərmək istəyiriksə, həmin dəyərləri `</a:t>
            </a:r>
            <a:r>
              <a:rPr lang="az-Latn-AZ" sz="1400" b="1"/>
              <a:t>formData</a:t>
            </a:r>
            <a:r>
              <a:rPr lang="az-Latn-AZ" sz="1400"/>
              <a:t>` adlı obyekt içində yerləşdirmək lazımdır.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`</a:t>
            </a:r>
            <a:r>
              <a:rPr lang="az-Latn-AZ" sz="1400" b="1"/>
              <a:t>formData</a:t>
            </a:r>
            <a:r>
              <a:rPr lang="az-Latn-AZ" sz="1400"/>
              <a:t>` obyektinə dəyərləri </a:t>
            </a:r>
            <a:r>
              <a:rPr lang="az-Latn-AZ" sz="1400" b="1"/>
              <a:t>append() </a:t>
            </a:r>
            <a:r>
              <a:rPr lang="az-Latn-AZ" sz="1400"/>
              <a:t>metodu ilə əlavə edirik.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Sonra isə, </a:t>
            </a:r>
            <a:r>
              <a:rPr lang="az-Latn-AZ" sz="1400" b="1">
                <a:solidFill>
                  <a:srgbClr val="FF0000"/>
                </a:solidFill>
              </a:rPr>
              <a:t>FETCH() </a:t>
            </a:r>
            <a:r>
              <a:rPr lang="az-Latn-AZ" sz="1400"/>
              <a:t>metodu ilə </a:t>
            </a:r>
            <a:r>
              <a:rPr lang="az-Latn-AZ" sz="1400" b="1"/>
              <a:t>APİ</a:t>
            </a:r>
            <a:r>
              <a:rPr lang="az-Latn-AZ" sz="1400"/>
              <a:t> -yə yönləndiririk dəyərləri. Bu dəyərlər </a:t>
            </a:r>
            <a:r>
              <a:rPr lang="az-Latn-AZ" sz="1400" b="1">
                <a:solidFill>
                  <a:srgbClr val="0070C0"/>
                </a:solidFill>
              </a:rPr>
              <a:t>body</a:t>
            </a:r>
            <a:r>
              <a:rPr lang="az-Latn-AZ" sz="1400"/>
              <a:t> içərisində yerləşdirilməlidir və söhbət dataların, verilənlər bazasına əlavə edilməsindən getdiyi üçün, sorğunun </a:t>
            </a:r>
            <a:r>
              <a:rPr lang="az-Latn-AZ" sz="1400" b="1">
                <a:solidFill>
                  <a:srgbClr val="0070C0"/>
                </a:solidFill>
              </a:rPr>
              <a:t>POST</a:t>
            </a:r>
            <a:r>
              <a:rPr lang="az-Latn-AZ" sz="1400"/>
              <a:t> metodu olduğunu ayrıca qeyd etmək lazımdır.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 b="1">
                <a:solidFill>
                  <a:srgbClr val="FF0000"/>
                </a:solidFill>
              </a:rPr>
              <a:t>FETCH() </a:t>
            </a:r>
            <a:r>
              <a:rPr lang="az-Latn-AZ" sz="1400"/>
              <a:t>metodu həm </a:t>
            </a:r>
            <a:r>
              <a:rPr lang="az-Latn-AZ" sz="1400" b="1">
                <a:solidFill>
                  <a:srgbClr val="00B050"/>
                </a:solidFill>
              </a:rPr>
              <a:t>göndərilən</a:t>
            </a:r>
            <a:r>
              <a:rPr lang="az-Latn-AZ" sz="1400"/>
              <a:t> </a:t>
            </a:r>
            <a:r>
              <a:rPr lang="az-Latn-AZ" sz="1400" b="1">
                <a:solidFill>
                  <a:srgbClr val="00B050"/>
                </a:solidFill>
              </a:rPr>
              <a:t>sorğunu</a:t>
            </a:r>
            <a:r>
              <a:rPr lang="az-Latn-AZ" sz="1400"/>
              <a:t> (request) həmdə geri </a:t>
            </a:r>
            <a:r>
              <a:rPr lang="az-Latn-AZ" sz="1400" b="1">
                <a:solidFill>
                  <a:srgbClr val="00B050"/>
                </a:solidFill>
              </a:rPr>
              <a:t>gələn</a:t>
            </a:r>
            <a:r>
              <a:rPr lang="az-Latn-AZ" sz="1400"/>
              <a:t> </a:t>
            </a:r>
            <a:r>
              <a:rPr lang="az-Latn-AZ" sz="1400" b="1">
                <a:solidFill>
                  <a:srgbClr val="00B050"/>
                </a:solidFill>
              </a:rPr>
              <a:t>cavabı</a:t>
            </a:r>
            <a:r>
              <a:rPr lang="az-Latn-AZ" sz="1400"/>
              <a:t> (response)  ehtiva edir. Geri gələn cavabıda, </a:t>
            </a:r>
            <a:r>
              <a:rPr lang="az-Latn-AZ" sz="1400" b="1">
                <a:solidFill>
                  <a:srgbClr val="7030A0"/>
                </a:solidFill>
              </a:rPr>
              <a:t>data</a:t>
            </a:r>
            <a:r>
              <a:rPr lang="az-Latn-AZ" sz="1400"/>
              <a:t> adlı dəyişkənə mənimsədirik və konsola yazdırırıq.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BF82D-2582-D593-3D3D-2494423F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16" y="0"/>
            <a:ext cx="677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1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BEE5-1764-F59D-3899-BAA6E441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0E685F-45FB-5A29-83E0-8755B17F06B9}"/>
              </a:ext>
            </a:extLst>
          </p:cNvPr>
          <p:cNvSpPr txBox="1"/>
          <p:nvPr/>
        </p:nvSpPr>
        <p:spPr>
          <a:xfrm>
            <a:off x="184727" y="0"/>
            <a:ext cx="11822545" cy="475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`</a:t>
            </a:r>
            <a:r>
              <a:rPr lang="az-Latn-AZ" sz="1400" b="1"/>
              <a:t>Add post</a:t>
            </a:r>
            <a:r>
              <a:rPr lang="az-Latn-AZ" sz="1400"/>
              <a:t>` düyməsi kliklənir və </a:t>
            </a:r>
            <a:r>
              <a:rPr lang="az-Latn-AZ" sz="1400" b="1"/>
              <a:t>JS</a:t>
            </a:r>
            <a:r>
              <a:rPr lang="az-Latn-AZ" sz="1400"/>
              <a:t> -in, </a:t>
            </a:r>
            <a:r>
              <a:rPr lang="az-Latn-AZ" sz="1400" b="1"/>
              <a:t>addPost() </a:t>
            </a:r>
            <a:r>
              <a:rPr lang="az-Latn-AZ" sz="1400"/>
              <a:t>metodu çağrılır.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metod içindəki </a:t>
            </a:r>
            <a:r>
              <a:rPr lang="az-Latn-AZ" sz="1400" b="1"/>
              <a:t>FECTH() </a:t>
            </a:r>
            <a:r>
              <a:rPr lang="az-Latn-AZ" sz="1400"/>
              <a:t>funksiyası təyin edilən </a:t>
            </a:r>
            <a:r>
              <a:rPr lang="az-Latn-AZ" sz="1400" b="1"/>
              <a:t>URL</a:t>
            </a:r>
            <a:r>
              <a:rPr lang="az-Latn-AZ" sz="1400"/>
              <a:t> -ni çağırır.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</a:t>
            </a:r>
            <a:r>
              <a:rPr lang="az-Latn-AZ" sz="1400" b="1"/>
              <a:t>URL</a:t>
            </a:r>
            <a:r>
              <a:rPr lang="az-Latn-AZ" sz="1400"/>
              <a:t> isə, </a:t>
            </a:r>
            <a:r>
              <a:rPr lang="az-Latn-AZ" sz="1400" b="1"/>
              <a:t>PHP</a:t>
            </a:r>
            <a:r>
              <a:rPr lang="az-Latn-AZ" sz="1400"/>
              <a:t> proqralaşladırma dilindəki </a:t>
            </a:r>
            <a:r>
              <a:rPr lang="az-Latn-AZ" sz="1400" b="1"/>
              <a:t>addPost() </a:t>
            </a:r>
            <a:r>
              <a:rPr lang="az-Latn-AZ" sz="1400"/>
              <a:t>metodunu işə salır.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metod da, form elementlərindən </a:t>
            </a:r>
            <a:r>
              <a:rPr lang="az-Latn-AZ" sz="1400" b="1"/>
              <a:t>fecth() </a:t>
            </a:r>
            <a:r>
              <a:rPr lang="az-Latn-AZ" sz="1400"/>
              <a:t>ilə göndərilən dataları, Verilənlər bazasına əlavə edir.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Datalar, bazaya yazıldıqdan sonra </a:t>
            </a:r>
            <a:r>
              <a:rPr lang="en-US" sz="1400" b="1"/>
              <a:t>$res </a:t>
            </a:r>
            <a:r>
              <a:rPr lang="az-Latn-AZ" sz="1400"/>
              <a:t>adında array yaradılır və </a:t>
            </a:r>
            <a:r>
              <a:rPr lang="az-Latn-AZ" sz="1400" b="1"/>
              <a:t>json_encode() </a:t>
            </a:r>
            <a:r>
              <a:rPr lang="az-Latn-AZ" sz="1400"/>
              <a:t>metodu ilə </a:t>
            </a:r>
            <a:r>
              <a:rPr lang="en-US" sz="1400" b="1"/>
              <a:t>RESPONSE</a:t>
            </a:r>
            <a:r>
              <a:rPr lang="az-Latn-AZ" sz="1400"/>
              <a:t> olaraq sorğuya əlavə edilir.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/>
              <a:t>Backend-dən</a:t>
            </a:r>
            <a:r>
              <a:rPr lang="az-Latn-AZ" sz="1400"/>
              <a:t> gələn həmin sorğunun cavabı isə, </a:t>
            </a:r>
            <a:r>
              <a:rPr lang="az-Latn-AZ" sz="1400" b="1"/>
              <a:t>fetch() </a:t>
            </a:r>
            <a:r>
              <a:rPr lang="az-Latn-AZ" sz="1400"/>
              <a:t>funksiyası ilə </a:t>
            </a:r>
            <a:r>
              <a:rPr lang="az-Latn-AZ" sz="1400" b="1"/>
              <a:t>JS</a:t>
            </a:r>
            <a:r>
              <a:rPr lang="az-Latn-AZ" sz="1400"/>
              <a:t> tərəfdə əldə edilir və </a:t>
            </a:r>
            <a:r>
              <a:rPr lang="az-Latn-AZ" sz="1400" b="1"/>
              <a:t>JSON() </a:t>
            </a:r>
            <a:r>
              <a:rPr lang="az-Latn-AZ" sz="1400"/>
              <a:t>metodu ilə, </a:t>
            </a:r>
            <a:r>
              <a:rPr lang="az-Latn-AZ" sz="1400" b="1"/>
              <a:t>JavaScript</a:t>
            </a:r>
            <a:r>
              <a:rPr lang="az-Latn-AZ" sz="1400"/>
              <a:t> </a:t>
            </a:r>
            <a:r>
              <a:rPr lang="az-Latn-AZ" sz="1400" i="1" u="sng"/>
              <a:t>obyektinə</a:t>
            </a:r>
            <a:r>
              <a:rPr lang="az-Latn-AZ" sz="1400"/>
              <a:t> və ya </a:t>
            </a:r>
            <a:r>
              <a:rPr lang="az-Latn-AZ" sz="1400" i="1" u="sng"/>
              <a:t>massivə</a:t>
            </a:r>
            <a:r>
              <a:rPr lang="az-Latn-AZ" sz="1400"/>
              <a:t> çevrilərək konsola yazdırılır. </a:t>
            </a:r>
            <a:br>
              <a:rPr lang="az-Latn-AZ" sz="1400"/>
            </a:br>
            <a:endParaRPr lang="az-Latn-AZ" sz="1200"/>
          </a:p>
          <a:p>
            <a:pPr marL="360363">
              <a:lnSpc>
                <a:spcPct val="150000"/>
              </a:lnSpc>
            </a:pPr>
            <a:r>
              <a:rPr lang="az-Latn-AZ" sz="1400"/>
              <a:t>Yəni, </a:t>
            </a:r>
            <a:r>
              <a:rPr lang="az-Latn-AZ" sz="1400" b="1"/>
              <a:t>fetch</a:t>
            </a:r>
            <a:r>
              <a:rPr lang="az-Latn-AZ" sz="1400"/>
              <a:t> ilə backend-dən cavab aldıqda, o cavab saf </a:t>
            </a:r>
            <a:r>
              <a:rPr lang="az-Latn-AZ" sz="1400" b="1"/>
              <a:t>Response</a:t>
            </a:r>
            <a:r>
              <a:rPr lang="az-Latn-AZ" sz="1400"/>
              <a:t> obyekti olur. Bu obyektin içində </a:t>
            </a:r>
            <a:r>
              <a:rPr lang="az-Latn-AZ" sz="1400" b="1"/>
              <a:t>body</a:t>
            </a:r>
            <a:r>
              <a:rPr lang="az-Latn-AZ" sz="1400"/>
              <a:t> var, amma bu </a:t>
            </a:r>
            <a:r>
              <a:rPr lang="az-Latn-AZ" sz="1400" b="1"/>
              <a:t>body</a:t>
            </a:r>
            <a:r>
              <a:rPr lang="az-Latn-AZ" sz="1400"/>
              <a:t> string formatındadır (JSON, HTML, text ola bilər).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342900" indent="-342900">
              <a:buFont typeface="+mj-lt"/>
              <a:buAutoNum type="arabicParenR"/>
            </a:pPr>
            <a:r>
              <a:rPr lang="en-US" sz="1400" b="1">
                <a:solidFill>
                  <a:srgbClr val="0070C0"/>
                </a:solidFill>
              </a:rPr>
              <a:t>res.json() </a:t>
            </a:r>
            <a:r>
              <a:rPr lang="en-US" sz="1400"/>
              <a:t>metodu həmin: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Cavabı </a:t>
            </a:r>
            <a:r>
              <a:rPr lang="en-US" sz="1400" b="1"/>
              <a:t>oxuyur</a:t>
            </a:r>
            <a:r>
              <a:rPr lang="en-US" sz="1400"/>
              <a:t> (body hissəsini).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Əgər cavab </a:t>
            </a:r>
            <a:r>
              <a:rPr lang="en-US" sz="1400" b="1"/>
              <a:t>Content-Type: application/json</a:t>
            </a:r>
            <a:r>
              <a:rPr lang="en-US" sz="1400"/>
              <a:t>-dırsa, onu </a:t>
            </a:r>
            <a:r>
              <a:rPr lang="en-US" sz="1400" b="1"/>
              <a:t>JavaScript obyektinə</a:t>
            </a:r>
            <a:r>
              <a:rPr lang="en-US" sz="1400"/>
              <a:t> (Object) və ya massivə (Array) çevirir.</a:t>
            </a:r>
          </a:p>
          <a:p>
            <a:pPr>
              <a:lnSpc>
                <a:spcPct val="150000"/>
              </a:lnSpc>
            </a:pP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D630-093E-C8D5-06E3-20780834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544" y="4512272"/>
            <a:ext cx="3925455" cy="23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32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7E5E-B0DC-8DFB-C6F6-BD988756E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DEDB3A-3FB9-04FD-BBA3-3AEB581CD549}"/>
              </a:ext>
            </a:extLst>
          </p:cNvPr>
          <p:cNvSpPr txBox="1"/>
          <p:nvPr/>
        </p:nvSpPr>
        <p:spPr>
          <a:xfrm>
            <a:off x="203200" y="244826"/>
            <a:ext cx="6520873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Həmin bizə geriyə gələn cavaba (response) əsaslanaraq İF ilə şərt qoşuruq. 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/>
              <a:t>Əgər status true olarsa deməli data, backend APİ -sinə göndərildi. Əgər data göndərildisə, onda getPosts() metodu təkrar çağrılsın ki, frontend şablonunda həmin əlavə edilən datanı görək.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NOT</a:t>
            </a:r>
            <a:r>
              <a:rPr lang="az-Latn-AZ"/>
              <a:t>: Ən yuxarıda </a:t>
            </a:r>
            <a:r>
              <a:rPr lang="az-Latn-AZ" b="1"/>
              <a:t>forEach() </a:t>
            </a:r>
            <a:r>
              <a:rPr lang="az-Latn-AZ"/>
              <a:t>metodu üzərində </a:t>
            </a:r>
            <a:r>
              <a:rPr lang="az-Latn-AZ" b="1"/>
              <a:t>DİV</a:t>
            </a:r>
            <a:r>
              <a:rPr lang="az-Latn-AZ"/>
              <a:t> tag -inin içini ilk öncə boşaldırıq, sonra təkrar hamsını, əlavə edilən yeni data ilə birlikdə çağırırıq. Əks halda 1 data əlavə etmək istədikdə və DB -də 5 data var idisə onda 5 + 6  = 11 kimi əlavə ediləcəkdi.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6B270-513D-6576-641F-CD5B2BA2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43" y="0"/>
            <a:ext cx="538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2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6375-099F-6815-E74C-4BA44AF7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5853E7-970B-B6DD-3D7A-9E5AB703E68B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Postu silmək üçün DELETE</a:t>
            </a:r>
          </a:p>
          <a:p>
            <a:r>
              <a:rPr lang="az-Latn-AZ"/>
              <a:t>düyməsi əlavə edirik.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535AE-1E55-1E0D-6A7F-F31FFAD5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93" y="0"/>
            <a:ext cx="89687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ECC9A-68DE-9329-CB38-C160DD36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9382"/>
            <a:ext cx="2873423" cy="4068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626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B8E16-F2EC-E042-3A06-53BFEE7F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3F53C1-1F95-3565-0774-4537D7E47391}"/>
              </a:ext>
            </a:extLst>
          </p:cNvPr>
          <p:cNvSpPr txBox="1"/>
          <p:nvPr/>
        </p:nvSpPr>
        <p:spPr>
          <a:xfrm>
            <a:off x="203200" y="244826"/>
            <a:ext cx="11822545" cy="517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Postu yeniləmək üçün ayrıca bir </a:t>
            </a:r>
            <a:r>
              <a:rPr lang="az-Latn-AZ" b="1"/>
              <a:t>edit.html </a:t>
            </a:r>
            <a:r>
              <a:rPr lang="az-Latn-AZ"/>
              <a:t>adında fayl yaradırıq.</a:t>
            </a:r>
          </a:p>
          <a:p>
            <a:endParaRPr lang="az-Latn-AZ"/>
          </a:p>
          <a:p>
            <a:r>
              <a:rPr lang="az-Latn-AZ"/>
              <a:t>Bu fayldakı `</a:t>
            </a:r>
            <a:r>
              <a:rPr lang="az-Latn-AZ" b="1"/>
              <a:t>Update post</a:t>
            </a:r>
            <a:r>
              <a:rPr lang="az-Latn-AZ"/>
              <a:t>` düyməsi klikləndikdə </a:t>
            </a:r>
            <a:r>
              <a:rPr lang="az-Latn-AZ" b="1"/>
              <a:t>updatePost() </a:t>
            </a:r>
            <a:r>
              <a:rPr lang="az-Latn-AZ"/>
              <a:t>metodu çağrılacaq. </a:t>
            </a:r>
          </a:p>
          <a:p>
            <a:endParaRPr lang="az-Latn-AZ"/>
          </a:p>
          <a:p>
            <a:r>
              <a:rPr lang="az-Latn-AZ"/>
              <a:t>Ancaq ilk öncə: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index.html </a:t>
            </a:r>
            <a:r>
              <a:rPr lang="az-Latn-AZ"/>
              <a:t>faylında olan </a:t>
            </a:r>
            <a:r>
              <a:rPr lang="en-US" b="1"/>
              <a:t>&lt;a&gt;</a:t>
            </a:r>
            <a:r>
              <a:rPr lang="en-US"/>
              <a:t> </a:t>
            </a:r>
            <a:r>
              <a:rPr lang="az-Latn-AZ"/>
              <a:t>elementinə deməliyik ki, bizi </a:t>
            </a:r>
            <a:r>
              <a:rPr lang="az-Latn-AZ" b="1"/>
              <a:t>edit.html </a:t>
            </a:r>
            <a:r>
              <a:rPr lang="az-Latn-AZ"/>
              <a:t>faylına yönləndir.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selectPost() </a:t>
            </a:r>
            <a:r>
              <a:rPr lang="az-Latn-AZ"/>
              <a:t>adında metod yazmalıq ki, </a:t>
            </a:r>
            <a:r>
              <a:rPr lang="az-Latn-AZ" b="1"/>
              <a:t>edit.php </a:t>
            </a:r>
            <a:r>
              <a:rPr lang="az-Latn-AZ"/>
              <a:t>faylı açıldığında </a:t>
            </a:r>
            <a:r>
              <a:rPr lang="az-Latn-AZ" b="1"/>
              <a:t>input elementlərinin </a:t>
            </a:r>
            <a:r>
              <a:rPr lang="az-Latn-AZ"/>
              <a:t>içində hazır </a:t>
            </a:r>
            <a:r>
              <a:rPr lang="az-Latn-AZ" b="1"/>
              <a:t>məzmunu</a:t>
            </a:r>
            <a:r>
              <a:rPr lang="az-Latn-AZ"/>
              <a:t> görək.</a:t>
            </a:r>
            <a:r>
              <a:rPr lang="en-US"/>
              <a:t> </a:t>
            </a:r>
            <a:r>
              <a:rPr lang="az-Latn-AZ"/>
              <a:t>Bu metod vasitəsi ilə, DB -dən məlumatları çəkərək, input elementlərinə yerləşdirəcəyik.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/>
              <a:t>Bu biraz uzun və yorucudur ancaq göstərəcəm. Sonra isə,</a:t>
            </a:r>
          </a:p>
          <a:p>
            <a:pPr>
              <a:lnSpc>
                <a:spcPct val="150000"/>
              </a:lnSpc>
            </a:pPr>
            <a:r>
              <a:rPr lang="az-Latn-AZ"/>
              <a:t>doğru olmayan ancaq rahat olan variantdı göstərəcəm.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/>
              <a:t>Uzun yolun kodlarını CODE1 qovluğunda.</a:t>
            </a:r>
          </a:p>
          <a:p>
            <a:pPr>
              <a:lnSpc>
                <a:spcPct val="150000"/>
              </a:lnSpc>
            </a:pPr>
            <a:r>
              <a:rPr lang="az-Latn-AZ"/>
              <a:t>Qısa yolun kodlarını CODE2 qovluğunda yerləşdirəcəm.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3C435-6AC6-7762-19C1-E715C542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09" y="3154788"/>
            <a:ext cx="5661891" cy="37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3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0812-F478-34EA-C223-269458A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AEB2BD-DA8E-9882-0306-72289B7B4F4C}"/>
              </a:ext>
            </a:extLst>
          </p:cNvPr>
          <p:cNvSpPr txBox="1"/>
          <p:nvPr/>
        </p:nvSpPr>
        <p:spPr>
          <a:xfrm>
            <a:off x="1" y="42586"/>
            <a:ext cx="12192000" cy="117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200"/>
              <a:t>`</a:t>
            </a:r>
            <a:r>
              <a:rPr lang="az-Latn-AZ" sz="1200" b="1"/>
              <a:t>Edit post</a:t>
            </a:r>
            <a:r>
              <a:rPr lang="az-Latn-AZ" sz="1200"/>
              <a:t>` düyməsi kliklənir və keçid edirik </a:t>
            </a:r>
            <a:r>
              <a:rPr lang="az-Latn-AZ" sz="1200" b="1"/>
              <a:t>EDİT.HTML </a:t>
            </a:r>
            <a:r>
              <a:rPr lang="az-Latn-AZ" sz="1200"/>
              <a:t>faylına. Ancaq xəta alacağıq. Çünki </a:t>
            </a:r>
            <a:r>
              <a:rPr lang="az-Latn-AZ" sz="1200" b="1"/>
              <a:t>getPosts() </a:t>
            </a:r>
            <a:r>
              <a:rPr lang="az-Latn-AZ" sz="1200"/>
              <a:t>funksiyasıda </a:t>
            </a:r>
            <a:r>
              <a:rPr lang="az-Latn-AZ" sz="1200" b="1"/>
              <a:t>EDİT.HTML </a:t>
            </a:r>
            <a:r>
              <a:rPr lang="az-Latn-AZ" sz="1200"/>
              <a:t>faylında çağrılacaq ancaq bu metod içində </a:t>
            </a:r>
            <a:r>
              <a:rPr lang="az-Latn-AZ" sz="1200" b="1"/>
              <a:t>name</a:t>
            </a:r>
            <a:r>
              <a:rPr lang="az-Latn-AZ" sz="1200"/>
              <a:t> atributu </a:t>
            </a:r>
            <a:r>
              <a:rPr lang="az-Latn-AZ" sz="1200" b="1"/>
              <a:t>.post-list </a:t>
            </a:r>
            <a:r>
              <a:rPr lang="az-Latn-AZ" sz="1200"/>
              <a:t>olan element yoxdur. Bunu düzəltmək üçün </a:t>
            </a:r>
            <a:r>
              <a:rPr lang="az-Latn-AZ" sz="1200" b="1">
                <a:solidFill>
                  <a:srgbClr val="00B050"/>
                </a:solidFill>
              </a:rPr>
              <a:t>1ci variant </a:t>
            </a:r>
            <a:r>
              <a:rPr lang="az-Latn-AZ" sz="1200"/>
              <a:t>kimi, </a:t>
            </a:r>
            <a:r>
              <a:rPr lang="az-Latn-AZ" sz="1200" b="1"/>
              <a:t>getPosts() </a:t>
            </a:r>
            <a:r>
              <a:rPr lang="az-Latn-AZ" sz="1200"/>
              <a:t>funksiyasını </a:t>
            </a:r>
            <a:r>
              <a:rPr lang="az-Latn-AZ" sz="1200" b="1"/>
              <a:t>index.html </a:t>
            </a:r>
            <a:r>
              <a:rPr lang="az-Latn-AZ" sz="1200"/>
              <a:t>faylında çağıra bilərik.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pPr>
              <a:lnSpc>
                <a:spcPct val="150000"/>
              </a:lnSpc>
            </a:pPr>
            <a:r>
              <a:rPr lang="az-Latn-AZ" sz="1200"/>
              <a:t>Və ən üstdə </a:t>
            </a:r>
            <a:r>
              <a:rPr lang="az-Latn-AZ" sz="1200" b="1">
                <a:solidFill>
                  <a:srgbClr val="0070C0"/>
                </a:solidFill>
              </a:rPr>
              <a:t>global</a:t>
            </a:r>
            <a:r>
              <a:rPr lang="az-Latn-AZ" sz="1200"/>
              <a:t> variable yaradaraq </a:t>
            </a:r>
            <a:r>
              <a:rPr lang="az-Latn-AZ" sz="1200" b="1"/>
              <a:t>postun identifikatoru </a:t>
            </a:r>
            <a:r>
              <a:rPr lang="az-Latn-AZ" sz="1200"/>
              <a:t>global olaraq saxlayırıq ki, </a:t>
            </a:r>
            <a:r>
              <a:rPr lang="az-Latn-AZ" sz="1200" b="1">
                <a:solidFill>
                  <a:srgbClr val="FF0000"/>
                </a:solidFill>
              </a:rPr>
              <a:t>update</a:t>
            </a:r>
            <a:r>
              <a:rPr lang="az-Latn-AZ" sz="1200"/>
              <a:t> zamanı istifadə edək.</a:t>
            </a:r>
            <a:r>
              <a:rPr lang="en-US" sz="1200"/>
              <a:t> </a:t>
            </a:r>
            <a:r>
              <a:rPr lang="az-Latn-AZ" sz="1200"/>
              <a:t>Düzü bu nümunədə indilik həmin İD variable-ı bizə lazım olmayacaq. 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40EDA-6351-B33E-A33B-A6A83FF9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97"/>
            <a:ext cx="12192000" cy="55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9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E115-928A-E34F-9BC9-6F16B4B6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28B560-5E4E-620B-7B62-F5B6BD5A71C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PUT</a:t>
            </a:r>
            <a:r>
              <a:rPr lang="en-US">
                <a:latin typeface="-apple-system"/>
              </a:rPr>
              <a:t> yaxud </a:t>
            </a:r>
            <a:r>
              <a:rPr lang="en-US" b="1">
                <a:latin typeface="-apple-system"/>
              </a:rPr>
              <a:t>PATCH</a:t>
            </a:r>
            <a:r>
              <a:rPr lang="en-US">
                <a:latin typeface="-apple-system"/>
              </a:rPr>
              <a:t> il</a:t>
            </a:r>
            <a:r>
              <a:rPr lang="az-Latn-AZ">
                <a:latin typeface="-apple-system"/>
              </a:rPr>
              <a:t>ə dataları yeniləyəcəyik.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7903-B80B-2EFA-4216-28007D0D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67" y="1853301"/>
            <a:ext cx="8897592" cy="4610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973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D2DD-5551-EBD5-4555-4E372400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999AD4-C850-6247-6870-BFB2D1EEF06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xəta.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BF6BB-FF82-45F4-B833-4E0BCAC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47" y="1056465"/>
            <a:ext cx="7906853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54E9A-841B-9317-3184-EC6FF960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84300A-344D-989E-E317-3BFBE53AE0D0}"/>
              </a:ext>
            </a:extLst>
          </p:cNvPr>
          <p:cNvSpPr txBox="1"/>
          <p:nvPr/>
        </p:nvSpPr>
        <p:spPr>
          <a:xfrm>
            <a:off x="184727" y="15440"/>
            <a:ext cx="118225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getPosts() </a:t>
            </a:r>
            <a:r>
              <a:rPr lang="az-Latn-AZ" sz="1400"/>
              <a:t>funksiyasını </a:t>
            </a:r>
            <a:r>
              <a:rPr lang="az-Latn-AZ" sz="1400" b="1"/>
              <a:t>index.html </a:t>
            </a:r>
            <a:r>
              <a:rPr lang="az-Latn-AZ" sz="1400"/>
              <a:t>faylında çağırırıq.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7EBC-2511-9A84-8773-BB62CB51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72"/>
            <a:ext cx="12192000" cy="64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90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30F5-4605-057E-EBCA-2CBDD7AB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D0CAC6-AE83-8903-1805-6D616D17933C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B050"/>
                </a:solidFill>
              </a:rPr>
              <a:t>Variant 2</a:t>
            </a:r>
            <a:r>
              <a:rPr lang="az-Latn-AZ"/>
              <a:t> — Səhifəyə görə yoxlama et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BBEDB-8744-BA30-2C8F-FEE99C6D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54" y="1789993"/>
            <a:ext cx="6601746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B3AB-4E18-3BA9-830D-E4809396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8EDC35-C245-68BC-2F4F-BDCAAF0EF843}"/>
              </a:ext>
            </a:extLst>
          </p:cNvPr>
          <p:cNvSpPr txBox="1"/>
          <p:nvPr/>
        </p:nvSpPr>
        <p:spPr>
          <a:xfrm>
            <a:off x="203200" y="244826"/>
            <a:ext cx="118225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Başqa problemdə odur ki, </a:t>
            </a:r>
            <a:r>
              <a:rPr lang="az-Latn-AZ" b="1"/>
              <a:t>edit.php </a:t>
            </a:r>
            <a:r>
              <a:rPr lang="az-Latn-AZ"/>
              <a:t>faylına keçid etdiyimiz zaman </a:t>
            </a:r>
            <a:r>
              <a:rPr lang="az-Latn-AZ" b="1"/>
              <a:t>input</a:t>
            </a:r>
            <a:r>
              <a:rPr lang="az-Latn-AZ"/>
              <a:t> elementlərində </a:t>
            </a:r>
            <a:r>
              <a:rPr lang="az-Latn-AZ" b="1"/>
              <a:t>dataları</a:t>
            </a:r>
            <a:r>
              <a:rPr lang="az-Latn-AZ"/>
              <a:t> görməli idik ancaq inputlar boşdur. </a:t>
            </a:r>
          </a:p>
          <a:p>
            <a:endParaRPr lang="az-Latn-AZ"/>
          </a:p>
          <a:p>
            <a:r>
              <a:rPr lang="en-US"/>
              <a:t>Səbəb budur ki, </a:t>
            </a:r>
            <a:r>
              <a:rPr lang="en-US" b="1"/>
              <a:t>href="edit.html" </a:t>
            </a:r>
            <a:r>
              <a:rPr lang="en-US"/>
              <a:t>yazıldığı üçün ilk növbədə browser səhifəni açır və </a:t>
            </a:r>
            <a:r>
              <a:rPr lang="en-US" b="1">
                <a:solidFill>
                  <a:srgbClr val="00B050"/>
                </a:solidFill>
              </a:rPr>
              <a:t>onclick="selectPost()"</a:t>
            </a:r>
            <a:r>
              <a:rPr lang="en-US"/>
              <a:t>-in ötürdüyü data </a:t>
            </a:r>
            <a:r>
              <a:rPr lang="en-US" b="1"/>
              <a:t>edit.html</a:t>
            </a:r>
            <a:r>
              <a:rPr lang="en-US"/>
              <a:t>-ə getmir, çünki </a:t>
            </a:r>
            <a:r>
              <a:rPr lang="en-US" b="1"/>
              <a:t>edit.html </a:t>
            </a:r>
            <a:r>
              <a:rPr lang="en-US"/>
              <a:t>tamamilə ayrı fayldır, onun DOM-u ayrıca yüklənir. Ona görə inputlar boş gəlir.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Həll yolları:  Variant 1 — Ən sadə yol olan </a:t>
            </a:r>
            <a:r>
              <a:rPr lang="en-US" b="1">
                <a:solidFill>
                  <a:srgbClr val="FF0000"/>
                </a:solidFill>
              </a:rPr>
              <a:t>localStorage</a:t>
            </a:r>
            <a:r>
              <a:rPr lang="en-US"/>
              <a:t> ilə data ötürmək. </a:t>
            </a:r>
          </a:p>
          <a:p>
            <a:pPr>
              <a:lnSpc>
                <a:spcPct val="150000"/>
              </a:lnSpc>
            </a:pPr>
            <a:r>
              <a:rPr lang="en-US" b="1"/>
              <a:t>index.html / main.js </a:t>
            </a:r>
            <a:r>
              <a:rPr lang="en-US"/>
              <a:t>: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8F133-DD2B-888D-C127-DFB879B7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281"/>
            <a:ext cx="5496692" cy="10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E01BE-9C65-7EEE-F943-B0A1A2B8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8647"/>
            <a:ext cx="659222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FF0C-F58E-CCF3-93A4-6A5F2A058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3E6382-976C-A8F4-DCB6-2097F132CDDB}"/>
              </a:ext>
            </a:extLst>
          </p:cNvPr>
          <p:cNvSpPr txBox="1"/>
          <p:nvPr/>
        </p:nvSpPr>
        <p:spPr>
          <a:xfrm>
            <a:off x="203200" y="189410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edit.html </a:t>
            </a:r>
            <a:r>
              <a:rPr lang="az-Latn-AZ"/>
              <a:t>səhifəsində şəkildəki kimi yazaraq </a:t>
            </a:r>
            <a:r>
              <a:rPr lang="az-Latn-AZ" b="1"/>
              <a:t>local stordan </a:t>
            </a:r>
            <a:r>
              <a:rPr lang="az-Latn-AZ"/>
              <a:t>dataları çağırıb </a:t>
            </a:r>
            <a:r>
              <a:rPr lang="az-Latn-AZ" b="1"/>
              <a:t>input</a:t>
            </a:r>
            <a:r>
              <a:rPr lang="az-Latn-AZ"/>
              <a:t> elementlərinə yerləşdiririk.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EABD4-1F76-BB32-9E2F-C6148204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564"/>
            <a:ext cx="12192000" cy="60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15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56BE-8866-B75A-03C8-3AC55D62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B9A894-35EC-D523-7D10-4D52392FC8F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A13AB-D203-F8DD-840A-C5297C00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404"/>
            <a:ext cx="12192000" cy="4827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297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EFBE-55F5-F99C-A50B-1A4DAEF73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1F0A49-8722-D316-A617-5E304939EFEE}"/>
              </a:ext>
            </a:extLst>
          </p:cNvPr>
          <p:cNvSpPr txBox="1"/>
          <p:nvPr/>
        </p:nvSpPr>
        <p:spPr>
          <a:xfrm>
            <a:off x="203200" y="244826"/>
            <a:ext cx="118225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Son olaraq da, </a:t>
            </a:r>
            <a:r>
              <a:rPr lang="az-Latn-AZ" sz="1600" b="1"/>
              <a:t>updatePost() </a:t>
            </a:r>
            <a:r>
              <a:rPr lang="az-Latn-AZ" sz="1600"/>
              <a:t>metodunu yaradırıq və düymə klikləndikdə bu metodu çağırırıq. Həmin metod JSON göndərir APİ -yə və məlumatlar </a:t>
            </a:r>
            <a:r>
              <a:rPr lang="az-Latn-AZ" sz="1600" b="1"/>
              <a:t>PATCH</a:t>
            </a:r>
            <a:r>
              <a:rPr lang="az-Latn-AZ" sz="1600"/>
              <a:t> ilə verilənlər bazasına yazılır. Geriyə isə obyekt qayıdır. 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CA617-9C18-F119-4D59-69D11638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103"/>
            <a:ext cx="12192000" cy="55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8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8684A-05E7-A13A-7AF3-A847C84FC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66D818-9334-838F-E220-33F25DA5925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32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6EB7-D76B-25E7-63EF-B0B26544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FFEEC5-0F96-649E-17DE-491574622CE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43E1-8307-CBDB-1CF7-9B35F308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1E3050-4E1D-E552-6C3E-EC86B87BBC1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622BF-B709-F01D-4A22-087156DA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2E7F20-16E6-2B40-B5CA-9B33010539E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Serverə dataları göndərdikdən sonra geriyə cavab gəlir. Geriyə gələn cavabda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olur.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1DFE06-E259-EAF4-E982-290EC928B3BE}"/>
              </a:ext>
            </a:extLst>
          </p:cNvPr>
          <p:cNvGrpSpPr/>
          <p:nvPr/>
        </p:nvGrpSpPr>
        <p:grpSpPr>
          <a:xfrm>
            <a:off x="4137944" y="1131765"/>
            <a:ext cx="7887801" cy="5601482"/>
            <a:chOff x="4137944" y="1131765"/>
            <a:chExt cx="7887801" cy="56014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A67057-C99F-254A-319A-45410A0B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7944" y="1131765"/>
              <a:ext cx="7887801" cy="56014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D00887-A4D8-8693-28CD-0D1D4798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76" y="3773337"/>
              <a:ext cx="2438740" cy="1952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626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CEB2-4DFD-FFA7-3C41-54055811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6BE700-D23F-4A2B-D1B7-CA02279605D1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Buna əlavə olaraq </a:t>
            </a:r>
            <a:r>
              <a:rPr lang="az-Latn-AZ" b="1">
                <a:latin typeface="-apple-system"/>
              </a:rPr>
              <a:t>Status code </a:t>
            </a:r>
            <a:r>
              <a:rPr lang="az-Latn-AZ">
                <a:latin typeface="-apple-system"/>
              </a:rPr>
              <a:t>təyin edirik. Həmin status code məsələn, </a:t>
            </a:r>
            <a:r>
              <a:rPr lang="az-Latn-AZ" b="1">
                <a:latin typeface="-apple-system"/>
              </a:rPr>
              <a:t>201</a:t>
            </a:r>
            <a:r>
              <a:rPr lang="az-Latn-AZ">
                <a:latin typeface="-apple-system"/>
              </a:rPr>
              <a:t> olarsa bu postun uğurlu verilənlər bazasına əlavə edildiyini ifadə edir. Əgər data əlavə edilməsə onda, status code olaraq </a:t>
            </a:r>
            <a:r>
              <a:rPr lang="az-Latn-AZ" b="1">
                <a:latin typeface="-apple-system"/>
              </a:rPr>
              <a:t>404</a:t>
            </a:r>
            <a:r>
              <a:rPr lang="az-Latn-AZ">
                <a:latin typeface="-apple-system"/>
              </a:rPr>
              <a:t> (</a:t>
            </a:r>
            <a:r>
              <a:rPr lang="en-US">
                <a:latin typeface="-apple-system"/>
              </a:rPr>
              <a:t>not found</a:t>
            </a:r>
            <a:r>
              <a:rPr lang="az-Latn-AZ">
                <a:latin typeface="-apple-system"/>
              </a:rPr>
              <a:t>)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göndərərək buna uyğun JSON cavab göndərə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FDE-2588-6AD7-33B0-5E82E1B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11" y="1761414"/>
            <a:ext cx="1103148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3160</Words>
  <Application>Microsoft Office PowerPoint</Application>
  <PresentationFormat>Widescreen</PresentationFormat>
  <Paragraphs>305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167</cp:revision>
  <dcterms:created xsi:type="dcterms:W3CDTF">2025-09-15T05:34:52Z</dcterms:created>
  <dcterms:modified xsi:type="dcterms:W3CDTF">2025-09-21T18:58:23Z</dcterms:modified>
</cp:coreProperties>
</file>